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62" r:id="rId3"/>
    <p:sldId id="261" r:id="rId4"/>
    <p:sldId id="274" r:id="rId5"/>
    <p:sldId id="257" r:id="rId6"/>
    <p:sldId id="258" r:id="rId7"/>
    <p:sldId id="260" r:id="rId8"/>
    <p:sldId id="265" r:id="rId9"/>
    <p:sldId id="264" r:id="rId10"/>
    <p:sldId id="281" r:id="rId11"/>
    <p:sldId id="283" r:id="rId12"/>
    <p:sldId id="282" r:id="rId13"/>
    <p:sldId id="298" r:id="rId14"/>
    <p:sldId id="299" r:id="rId15"/>
    <p:sldId id="286" r:id="rId16"/>
    <p:sldId id="287" r:id="rId17"/>
    <p:sldId id="288" r:id="rId18"/>
    <p:sldId id="289" r:id="rId19"/>
    <p:sldId id="291" r:id="rId20"/>
    <p:sldId id="290" r:id="rId21"/>
    <p:sldId id="292" r:id="rId22"/>
    <p:sldId id="285" r:id="rId23"/>
    <p:sldId id="295" r:id="rId24"/>
    <p:sldId id="294" r:id="rId25"/>
    <p:sldId id="296" r:id="rId26"/>
    <p:sldId id="332" r:id="rId27"/>
    <p:sldId id="336" r:id="rId28"/>
    <p:sldId id="333" r:id="rId29"/>
    <p:sldId id="334" r:id="rId30"/>
    <p:sldId id="267" r:id="rId31"/>
    <p:sldId id="268" r:id="rId32"/>
    <p:sldId id="270" r:id="rId33"/>
    <p:sldId id="269" r:id="rId34"/>
    <p:sldId id="300" r:id="rId35"/>
    <p:sldId id="271" r:id="rId36"/>
    <p:sldId id="335" r:id="rId37"/>
    <p:sldId id="304" r:id="rId38"/>
    <p:sldId id="303" r:id="rId39"/>
    <p:sldId id="302" r:id="rId40"/>
    <p:sldId id="307" r:id="rId41"/>
    <p:sldId id="310" r:id="rId42"/>
    <p:sldId id="311" r:id="rId43"/>
    <p:sldId id="312" r:id="rId44"/>
    <p:sldId id="306" r:id="rId45"/>
    <p:sldId id="273" r:id="rId46"/>
    <p:sldId id="313" r:id="rId47"/>
    <p:sldId id="314" r:id="rId48"/>
    <p:sldId id="315" r:id="rId49"/>
    <p:sldId id="338" r:id="rId50"/>
    <p:sldId id="309" r:id="rId51"/>
    <p:sldId id="279" r:id="rId52"/>
    <p:sldId id="316" r:id="rId53"/>
    <p:sldId id="324" r:id="rId54"/>
    <p:sldId id="317" r:id="rId55"/>
    <p:sldId id="320" r:id="rId56"/>
    <p:sldId id="319" r:id="rId57"/>
    <p:sldId id="321" r:id="rId58"/>
    <p:sldId id="275" r:id="rId59"/>
    <p:sldId id="325" r:id="rId60"/>
    <p:sldId id="322" r:id="rId61"/>
    <p:sldId id="276" r:id="rId62"/>
    <p:sldId id="278" r:id="rId63"/>
    <p:sldId id="326" r:id="rId64"/>
    <p:sldId id="327" r:id="rId65"/>
    <p:sldId id="266" r:id="rId66"/>
    <p:sldId id="328" r:id="rId67"/>
    <p:sldId id="339" r:id="rId68"/>
    <p:sldId id="329" r:id="rId69"/>
    <p:sldId id="331" r:id="rId70"/>
    <p:sldId id="27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000000"/>
    <a:srgbClr val="F2F2F2"/>
    <a:srgbClr val="5B9BD5"/>
    <a:srgbClr val="00B0F0"/>
    <a:srgbClr val="E7D6A8"/>
    <a:srgbClr val="DFC990"/>
    <a:srgbClr val="DAC587"/>
    <a:srgbClr val="E6D5A7"/>
    <a:srgbClr val="E4D3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43AA62-361A-4D4D-B8AF-9228F5A1E1B5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F29E1267-6AE9-4C73-B980-4B989FB9831E}">
      <dgm:prSet phldrT="[Text]" custT="1"/>
      <dgm:spPr>
        <a:solidFill>
          <a:srgbClr val="00B0F0"/>
        </a:solidFill>
      </dgm:spPr>
      <dgm:t>
        <a:bodyPr/>
        <a:lstStyle/>
        <a:p>
          <a:r>
            <a:rPr lang="en-US" sz="4000" dirty="0"/>
            <a:t>UI</a:t>
          </a:r>
        </a:p>
      </dgm:t>
    </dgm:pt>
    <dgm:pt modelId="{514E5A0C-3BE3-4C58-81B3-4B729F870C17}" type="parTrans" cxnId="{799AF18C-43D9-4202-A23D-EDF19799FAA6}">
      <dgm:prSet/>
      <dgm:spPr/>
      <dgm:t>
        <a:bodyPr/>
        <a:lstStyle/>
        <a:p>
          <a:endParaRPr lang="en-US" sz="4000"/>
        </a:p>
      </dgm:t>
    </dgm:pt>
    <dgm:pt modelId="{5E9D0FF8-183A-4375-81E3-93601005ED83}" type="sibTrans" cxnId="{799AF18C-43D9-4202-A23D-EDF19799FAA6}">
      <dgm:prSet/>
      <dgm:spPr/>
      <dgm:t>
        <a:bodyPr/>
        <a:lstStyle/>
        <a:p>
          <a:endParaRPr lang="en-US" sz="4000"/>
        </a:p>
      </dgm:t>
    </dgm:pt>
    <dgm:pt modelId="{960C48EC-DE87-403E-8604-1FA19C888130}">
      <dgm:prSet phldrT="[Text]" custT="1"/>
      <dgm:spPr>
        <a:solidFill>
          <a:srgbClr val="5B9BD5"/>
        </a:solidFill>
      </dgm:spPr>
      <dgm:t>
        <a:bodyPr/>
        <a:lstStyle/>
        <a:p>
          <a:r>
            <a:rPr lang="en-US" sz="4000" dirty="0"/>
            <a:t>API</a:t>
          </a:r>
        </a:p>
      </dgm:t>
    </dgm:pt>
    <dgm:pt modelId="{57700951-6EE8-4EB2-90EB-901618CBE8A4}" type="parTrans" cxnId="{F2092FCE-B7D6-445B-8089-FDEF1B11523C}">
      <dgm:prSet/>
      <dgm:spPr/>
      <dgm:t>
        <a:bodyPr/>
        <a:lstStyle/>
        <a:p>
          <a:endParaRPr lang="en-US" sz="4000"/>
        </a:p>
      </dgm:t>
    </dgm:pt>
    <dgm:pt modelId="{AB6DCF59-C53E-498E-8285-EBFBC7AF8413}" type="sibTrans" cxnId="{F2092FCE-B7D6-445B-8089-FDEF1B11523C}">
      <dgm:prSet/>
      <dgm:spPr/>
      <dgm:t>
        <a:bodyPr/>
        <a:lstStyle/>
        <a:p>
          <a:endParaRPr lang="en-US" sz="4000"/>
        </a:p>
      </dgm:t>
    </dgm:pt>
    <dgm:pt modelId="{7AA04A01-802E-483D-94E6-BD37AB6F59B8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4000" dirty="0"/>
            <a:t>Unit</a:t>
          </a:r>
        </a:p>
      </dgm:t>
    </dgm:pt>
    <dgm:pt modelId="{E828B0A2-DFCD-4329-809C-BCEDB5C698AE}" type="parTrans" cxnId="{83D9F2A9-1B62-494E-8AFC-613B41D654AE}">
      <dgm:prSet/>
      <dgm:spPr/>
      <dgm:t>
        <a:bodyPr/>
        <a:lstStyle/>
        <a:p>
          <a:endParaRPr lang="en-US" sz="4000"/>
        </a:p>
      </dgm:t>
    </dgm:pt>
    <dgm:pt modelId="{CBEA9509-BEA9-4D12-95BF-845BCF178429}" type="sibTrans" cxnId="{83D9F2A9-1B62-494E-8AFC-613B41D654AE}">
      <dgm:prSet/>
      <dgm:spPr/>
      <dgm:t>
        <a:bodyPr/>
        <a:lstStyle/>
        <a:p>
          <a:endParaRPr lang="en-US" sz="4000"/>
        </a:p>
      </dgm:t>
    </dgm:pt>
    <dgm:pt modelId="{43DFD813-B6C5-4B91-AC91-F2596CA8C51D}" type="pres">
      <dgm:prSet presAssocID="{D143AA62-361A-4D4D-B8AF-9228F5A1E1B5}" presName="Name0" presStyleCnt="0">
        <dgm:presLayoutVars>
          <dgm:dir/>
          <dgm:animLvl val="lvl"/>
          <dgm:resizeHandles val="exact"/>
        </dgm:presLayoutVars>
      </dgm:prSet>
      <dgm:spPr/>
    </dgm:pt>
    <dgm:pt modelId="{C7318341-7D2A-434F-AC68-F6EC60E3AE54}" type="pres">
      <dgm:prSet presAssocID="{F29E1267-6AE9-4C73-B980-4B989FB9831E}" presName="Name8" presStyleCnt="0"/>
      <dgm:spPr/>
    </dgm:pt>
    <dgm:pt modelId="{08A63477-CE90-4419-B3C0-74553FD62D13}" type="pres">
      <dgm:prSet presAssocID="{F29E1267-6AE9-4C73-B980-4B989FB9831E}" presName="level" presStyleLbl="node1" presStyleIdx="0" presStyleCnt="3">
        <dgm:presLayoutVars>
          <dgm:chMax val="1"/>
          <dgm:bulletEnabled val="1"/>
        </dgm:presLayoutVars>
      </dgm:prSet>
      <dgm:spPr/>
    </dgm:pt>
    <dgm:pt modelId="{6DB73716-0DB0-4FDF-AA96-9BFA65FA89D9}" type="pres">
      <dgm:prSet presAssocID="{F29E1267-6AE9-4C73-B980-4B989FB9831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DB188A3-0EE1-4827-94F7-1BCF0EEE267C}" type="pres">
      <dgm:prSet presAssocID="{960C48EC-DE87-403E-8604-1FA19C888130}" presName="Name8" presStyleCnt="0"/>
      <dgm:spPr/>
    </dgm:pt>
    <dgm:pt modelId="{30077729-7189-49CE-A155-536B929B5490}" type="pres">
      <dgm:prSet presAssocID="{960C48EC-DE87-403E-8604-1FA19C888130}" presName="level" presStyleLbl="node1" presStyleIdx="1" presStyleCnt="3">
        <dgm:presLayoutVars>
          <dgm:chMax val="1"/>
          <dgm:bulletEnabled val="1"/>
        </dgm:presLayoutVars>
      </dgm:prSet>
      <dgm:spPr/>
    </dgm:pt>
    <dgm:pt modelId="{1F79D755-D207-417C-AEB2-08A2C9E2EABA}" type="pres">
      <dgm:prSet presAssocID="{960C48EC-DE87-403E-8604-1FA19C88813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303247B-69AB-4B26-BF50-2D2A9A910947}" type="pres">
      <dgm:prSet presAssocID="{7AA04A01-802E-483D-94E6-BD37AB6F59B8}" presName="Name8" presStyleCnt="0"/>
      <dgm:spPr/>
    </dgm:pt>
    <dgm:pt modelId="{F8A8E6EC-58A4-46A3-A119-14DED1708CA9}" type="pres">
      <dgm:prSet presAssocID="{7AA04A01-802E-483D-94E6-BD37AB6F59B8}" presName="level" presStyleLbl="node1" presStyleIdx="2" presStyleCnt="3">
        <dgm:presLayoutVars>
          <dgm:chMax val="1"/>
          <dgm:bulletEnabled val="1"/>
        </dgm:presLayoutVars>
      </dgm:prSet>
      <dgm:spPr/>
    </dgm:pt>
    <dgm:pt modelId="{286E5C3B-5402-459E-9DC6-E2143F68552D}" type="pres">
      <dgm:prSet presAssocID="{7AA04A01-802E-483D-94E6-BD37AB6F59B8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024DA0CA-C9A5-4E6C-95DA-38C00EAFBD0A}" type="presOf" srcId="{7AA04A01-802E-483D-94E6-BD37AB6F59B8}" destId="{F8A8E6EC-58A4-46A3-A119-14DED1708CA9}" srcOrd="0" destOrd="0" presId="urn:microsoft.com/office/officeart/2005/8/layout/pyramid1"/>
    <dgm:cxn modelId="{774D46BE-20B8-4F98-9E7F-D8CCF91D9392}" type="presOf" srcId="{F29E1267-6AE9-4C73-B980-4B989FB9831E}" destId="{08A63477-CE90-4419-B3C0-74553FD62D13}" srcOrd="0" destOrd="0" presId="urn:microsoft.com/office/officeart/2005/8/layout/pyramid1"/>
    <dgm:cxn modelId="{F2092FCE-B7D6-445B-8089-FDEF1B11523C}" srcId="{D143AA62-361A-4D4D-B8AF-9228F5A1E1B5}" destId="{960C48EC-DE87-403E-8604-1FA19C888130}" srcOrd="1" destOrd="0" parTransId="{57700951-6EE8-4EB2-90EB-901618CBE8A4}" sibTransId="{AB6DCF59-C53E-498E-8285-EBFBC7AF8413}"/>
    <dgm:cxn modelId="{D8B97F64-1434-4089-B0E3-E9751939168A}" type="presOf" srcId="{7AA04A01-802E-483D-94E6-BD37AB6F59B8}" destId="{286E5C3B-5402-459E-9DC6-E2143F68552D}" srcOrd="1" destOrd="0" presId="urn:microsoft.com/office/officeart/2005/8/layout/pyramid1"/>
    <dgm:cxn modelId="{83D9F2A9-1B62-494E-8AFC-613B41D654AE}" srcId="{D143AA62-361A-4D4D-B8AF-9228F5A1E1B5}" destId="{7AA04A01-802E-483D-94E6-BD37AB6F59B8}" srcOrd="2" destOrd="0" parTransId="{E828B0A2-DFCD-4329-809C-BCEDB5C698AE}" sibTransId="{CBEA9509-BEA9-4D12-95BF-845BCF178429}"/>
    <dgm:cxn modelId="{90FD7FCC-39DA-4EB0-B7EC-8B9A951327E8}" type="presOf" srcId="{D143AA62-361A-4D4D-B8AF-9228F5A1E1B5}" destId="{43DFD813-B6C5-4B91-AC91-F2596CA8C51D}" srcOrd="0" destOrd="0" presId="urn:microsoft.com/office/officeart/2005/8/layout/pyramid1"/>
    <dgm:cxn modelId="{8E89EA34-D50C-49F0-A1BD-0B1419AFFD53}" type="presOf" srcId="{960C48EC-DE87-403E-8604-1FA19C888130}" destId="{30077729-7189-49CE-A155-536B929B5490}" srcOrd="0" destOrd="0" presId="urn:microsoft.com/office/officeart/2005/8/layout/pyramid1"/>
    <dgm:cxn modelId="{4122EB71-EC7A-48D5-BDC3-44F1FC7CBD3A}" type="presOf" srcId="{F29E1267-6AE9-4C73-B980-4B989FB9831E}" destId="{6DB73716-0DB0-4FDF-AA96-9BFA65FA89D9}" srcOrd="1" destOrd="0" presId="urn:microsoft.com/office/officeart/2005/8/layout/pyramid1"/>
    <dgm:cxn modelId="{799AF18C-43D9-4202-A23D-EDF19799FAA6}" srcId="{D143AA62-361A-4D4D-B8AF-9228F5A1E1B5}" destId="{F29E1267-6AE9-4C73-B980-4B989FB9831E}" srcOrd="0" destOrd="0" parTransId="{514E5A0C-3BE3-4C58-81B3-4B729F870C17}" sibTransId="{5E9D0FF8-183A-4375-81E3-93601005ED83}"/>
    <dgm:cxn modelId="{4D583CA7-015D-4C23-AE1A-1A2D4319CEFE}" type="presOf" srcId="{960C48EC-DE87-403E-8604-1FA19C888130}" destId="{1F79D755-D207-417C-AEB2-08A2C9E2EABA}" srcOrd="1" destOrd="0" presId="urn:microsoft.com/office/officeart/2005/8/layout/pyramid1"/>
    <dgm:cxn modelId="{A002CAF1-B0BF-43B5-A976-45B4801E3D8D}" type="presParOf" srcId="{43DFD813-B6C5-4B91-AC91-F2596CA8C51D}" destId="{C7318341-7D2A-434F-AC68-F6EC60E3AE54}" srcOrd="0" destOrd="0" presId="urn:microsoft.com/office/officeart/2005/8/layout/pyramid1"/>
    <dgm:cxn modelId="{D0054553-7699-4D1D-97D5-96B7C015ECBC}" type="presParOf" srcId="{C7318341-7D2A-434F-AC68-F6EC60E3AE54}" destId="{08A63477-CE90-4419-B3C0-74553FD62D13}" srcOrd="0" destOrd="0" presId="urn:microsoft.com/office/officeart/2005/8/layout/pyramid1"/>
    <dgm:cxn modelId="{3F23B0B1-E41A-4746-A807-9D6243A0CB09}" type="presParOf" srcId="{C7318341-7D2A-434F-AC68-F6EC60E3AE54}" destId="{6DB73716-0DB0-4FDF-AA96-9BFA65FA89D9}" srcOrd="1" destOrd="0" presId="urn:microsoft.com/office/officeart/2005/8/layout/pyramid1"/>
    <dgm:cxn modelId="{C35C5D71-D34D-4BB0-835B-B8475A71D543}" type="presParOf" srcId="{43DFD813-B6C5-4B91-AC91-F2596CA8C51D}" destId="{BDB188A3-0EE1-4827-94F7-1BCF0EEE267C}" srcOrd="1" destOrd="0" presId="urn:microsoft.com/office/officeart/2005/8/layout/pyramid1"/>
    <dgm:cxn modelId="{FB41AABE-7591-4158-B17A-8FBE4DA9FC7F}" type="presParOf" srcId="{BDB188A3-0EE1-4827-94F7-1BCF0EEE267C}" destId="{30077729-7189-49CE-A155-536B929B5490}" srcOrd="0" destOrd="0" presId="urn:microsoft.com/office/officeart/2005/8/layout/pyramid1"/>
    <dgm:cxn modelId="{44DBC375-5A87-448D-ABC9-E76BB4E97729}" type="presParOf" srcId="{BDB188A3-0EE1-4827-94F7-1BCF0EEE267C}" destId="{1F79D755-D207-417C-AEB2-08A2C9E2EABA}" srcOrd="1" destOrd="0" presId="urn:microsoft.com/office/officeart/2005/8/layout/pyramid1"/>
    <dgm:cxn modelId="{0063F19F-AF42-4EEB-9B7D-26E707ADB0FC}" type="presParOf" srcId="{43DFD813-B6C5-4B91-AC91-F2596CA8C51D}" destId="{4303247B-69AB-4B26-BF50-2D2A9A910947}" srcOrd="2" destOrd="0" presId="urn:microsoft.com/office/officeart/2005/8/layout/pyramid1"/>
    <dgm:cxn modelId="{095D26DE-2549-49DC-BB3D-380F3D916356}" type="presParOf" srcId="{4303247B-69AB-4B26-BF50-2D2A9A910947}" destId="{F8A8E6EC-58A4-46A3-A119-14DED1708CA9}" srcOrd="0" destOrd="0" presId="urn:microsoft.com/office/officeart/2005/8/layout/pyramid1"/>
    <dgm:cxn modelId="{EDD3A423-8E43-4FD1-9E04-5E76898A8990}" type="presParOf" srcId="{4303247B-69AB-4B26-BF50-2D2A9A910947}" destId="{286E5C3B-5402-459E-9DC6-E2143F68552D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23E321B-5261-4347-ACAB-F3579C4231E8}" type="doc">
      <dgm:prSet loTypeId="urn:diagrams.loki3.com/VaryingWidthList" loCatId="list" qsTypeId="urn:microsoft.com/office/officeart/2005/8/quickstyle/simple1" qsCatId="simple" csTypeId="urn:microsoft.com/office/officeart/2005/8/colors/accent1_2" csCatId="accent1" phldr="1"/>
      <dgm:spPr/>
    </dgm:pt>
    <dgm:pt modelId="{F1EC3B34-B53E-4DCC-A428-DBCDC271066F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UI – 3000 Tests</a:t>
          </a:r>
        </a:p>
      </dgm:t>
    </dgm:pt>
    <dgm:pt modelId="{8F839AF5-B8A8-4F23-9B58-04094F309C54}" type="parTrans" cxnId="{4D8640AA-764E-43BE-835E-047D3FD14396}">
      <dgm:prSet/>
      <dgm:spPr/>
      <dgm:t>
        <a:bodyPr/>
        <a:lstStyle/>
        <a:p>
          <a:endParaRPr lang="en-US"/>
        </a:p>
      </dgm:t>
    </dgm:pt>
    <dgm:pt modelId="{6FA7DDEB-EC83-4865-9ABF-8C0ACE60322B}" type="sibTrans" cxnId="{4D8640AA-764E-43BE-835E-047D3FD14396}">
      <dgm:prSet/>
      <dgm:spPr/>
      <dgm:t>
        <a:bodyPr/>
        <a:lstStyle/>
        <a:p>
          <a:endParaRPr lang="en-US"/>
        </a:p>
      </dgm:t>
    </dgm:pt>
    <dgm:pt modelId="{C58553A9-47BB-44C8-AE9D-68F6FE514951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API – 2000 Tests</a:t>
          </a:r>
        </a:p>
      </dgm:t>
    </dgm:pt>
    <dgm:pt modelId="{A64F1EEE-C524-4A7A-AAA9-EB07B4988C9D}" type="parTrans" cxnId="{4FB9AB19-527B-4A26-8FCC-6A9953D475EE}">
      <dgm:prSet/>
      <dgm:spPr/>
      <dgm:t>
        <a:bodyPr/>
        <a:lstStyle/>
        <a:p>
          <a:endParaRPr lang="en-US"/>
        </a:p>
      </dgm:t>
    </dgm:pt>
    <dgm:pt modelId="{F984D2F7-D268-4B95-A880-656ED4C97D0A}" type="sibTrans" cxnId="{4FB9AB19-527B-4A26-8FCC-6A9953D475EE}">
      <dgm:prSet/>
      <dgm:spPr/>
      <dgm:t>
        <a:bodyPr/>
        <a:lstStyle/>
        <a:p>
          <a:endParaRPr lang="en-US"/>
        </a:p>
      </dgm:t>
    </dgm:pt>
    <dgm:pt modelId="{FC93C809-AD21-493F-8F92-68D25FCCAD5D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Unit – 3000 Tests</a:t>
          </a:r>
        </a:p>
      </dgm:t>
    </dgm:pt>
    <dgm:pt modelId="{D794FC2D-00D1-41B5-A3AF-7E9133E5C74B}" type="parTrans" cxnId="{F0043DCC-AE3D-430D-9B87-7AEBCB8EE12E}">
      <dgm:prSet/>
      <dgm:spPr/>
      <dgm:t>
        <a:bodyPr/>
        <a:lstStyle/>
        <a:p>
          <a:endParaRPr lang="en-US"/>
        </a:p>
      </dgm:t>
    </dgm:pt>
    <dgm:pt modelId="{6476508F-D6AA-41AE-A82C-1475FE5E7DB2}" type="sibTrans" cxnId="{F0043DCC-AE3D-430D-9B87-7AEBCB8EE12E}">
      <dgm:prSet/>
      <dgm:spPr/>
      <dgm:t>
        <a:bodyPr/>
        <a:lstStyle/>
        <a:p>
          <a:endParaRPr lang="en-US"/>
        </a:p>
      </dgm:t>
    </dgm:pt>
    <dgm:pt modelId="{EC15D6A2-4559-4328-8023-EBEA25784BD8}" type="pres">
      <dgm:prSet presAssocID="{723E321B-5261-4347-ACAB-F3579C4231E8}" presName="Name0" presStyleCnt="0">
        <dgm:presLayoutVars>
          <dgm:resizeHandles/>
        </dgm:presLayoutVars>
      </dgm:prSet>
      <dgm:spPr/>
    </dgm:pt>
    <dgm:pt modelId="{DB7EB32B-FB8F-4853-AACA-41A721D70BA8}" type="pres">
      <dgm:prSet presAssocID="{F1EC3B34-B53E-4DCC-A428-DBCDC271066F}" presName="text" presStyleLbl="node1" presStyleIdx="0" presStyleCnt="3" custScaleX="197830" custLinFactX="25498" custLinFactY="-7631" custLinFactNeighborX="100000" custLinFactNeighborY="-100000">
        <dgm:presLayoutVars>
          <dgm:bulletEnabled val="1"/>
        </dgm:presLayoutVars>
      </dgm:prSet>
      <dgm:spPr/>
    </dgm:pt>
    <dgm:pt modelId="{830AFF98-51DD-4340-9712-1D0B8852064E}" type="pres">
      <dgm:prSet presAssocID="{6FA7DDEB-EC83-4865-9ABF-8C0ACE60322B}" presName="space" presStyleCnt="0"/>
      <dgm:spPr/>
    </dgm:pt>
    <dgm:pt modelId="{AD37251D-87DC-4FC1-8BBB-B695D2F26BF2}" type="pres">
      <dgm:prSet presAssocID="{C58553A9-47BB-44C8-AE9D-68F6FE514951}" presName="text" presStyleLbl="node1" presStyleIdx="1" presStyleCnt="3" custScaleX="112784" custScaleY="76405">
        <dgm:presLayoutVars>
          <dgm:bulletEnabled val="1"/>
        </dgm:presLayoutVars>
      </dgm:prSet>
      <dgm:spPr/>
    </dgm:pt>
    <dgm:pt modelId="{BF06645B-E057-47A7-92BB-0FEE3FD48AE2}" type="pres">
      <dgm:prSet presAssocID="{F984D2F7-D268-4B95-A880-656ED4C97D0A}" presName="space" presStyleCnt="0"/>
      <dgm:spPr/>
    </dgm:pt>
    <dgm:pt modelId="{961D628A-0BF2-4635-A832-10005A0DACF9}" type="pres">
      <dgm:prSet presAssocID="{FC93C809-AD21-493F-8F92-68D25FCCAD5D}" presName="text" presStyleLbl="node1" presStyleIdx="2" presStyleCnt="3" custScaleX="259631" custScaleY="87486">
        <dgm:presLayoutVars>
          <dgm:bulletEnabled val="1"/>
        </dgm:presLayoutVars>
      </dgm:prSet>
      <dgm:spPr/>
    </dgm:pt>
  </dgm:ptLst>
  <dgm:cxnLst>
    <dgm:cxn modelId="{6F5608E7-A0EB-4DE4-9805-92D7BDE3CDD6}" type="presOf" srcId="{C58553A9-47BB-44C8-AE9D-68F6FE514951}" destId="{AD37251D-87DC-4FC1-8BBB-B695D2F26BF2}" srcOrd="0" destOrd="0" presId="urn:diagrams.loki3.com/VaryingWidthList"/>
    <dgm:cxn modelId="{28DD3A3F-F65E-4E6A-994E-7F5867F6B072}" type="presOf" srcId="{F1EC3B34-B53E-4DCC-A428-DBCDC271066F}" destId="{DB7EB32B-FB8F-4853-AACA-41A721D70BA8}" srcOrd="0" destOrd="0" presId="urn:diagrams.loki3.com/VaryingWidthList"/>
    <dgm:cxn modelId="{4FB9AB19-527B-4A26-8FCC-6A9953D475EE}" srcId="{723E321B-5261-4347-ACAB-F3579C4231E8}" destId="{C58553A9-47BB-44C8-AE9D-68F6FE514951}" srcOrd="1" destOrd="0" parTransId="{A64F1EEE-C524-4A7A-AAA9-EB07B4988C9D}" sibTransId="{F984D2F7-D268-4B95-A880-656ED4C97D0A}"/>
    <dgm:cxn modelId="{4D8640AA-764E-43BE-835E-047D3FD14396}" srcId="{723E321B-5261-4347-ACAB-F3579C4231E8}" destId="{F1EC3B34-B53E-4DCC-A428-DBCDC271066F}" srcOrd="0" destOrd="0" parTransId="{8F839AF5-B8A8-4F23-9B58-04094F309C54}" sibTransId="{6FA7DDEB-EC83-4865-9ABF-8C0ACE60322B}"/>
    <dgm:cxn modelId="{F0043DCC-AE3D-430D-9B87-7AEBCB8EE12E}" srcId="{723E321B-5261-4347-ACAB-F3579C4231E8}" destId="{FC93C809-AD21-493F-8F92-68D25FCCAD5D}" srcOrd="2" destOrd="0" parTransId="{D794FC2D-00D1-41B5-A3AF-7E9133E5C74B}" sibTransId="{6476508F-D6AA-41AE-A82C-1475FE5E7DB2}"/>
    <dgm:cxn modelId="{DB4DA650-FC4C-47D8-9896-5E9A7FF14A58}" type="presOf" srcId="{FC93C809-AD21-493F-8F92-68D25FCCAD5D}" destId="{961D628A-0BF2-4635-A832-10005A0DACF9}" srcOrd="0" destOrd="0" presId="urn:diagrams.loki3.com/VaryingWidthList"/>
    <dgm:cxn modelId="{6937B2BD-3609-4288-BA39-53FB8BA2EC4A}" type="presOf" srcId="{723E321B-5261-4347-ACAB-F3579C4231E8}" destId="{EC15D6A2-4559-4328-8023-EBEA25784BD8}" srcOrd="0" destOrd="0" presId="urn:diagrams.loki3.com/VaryingWidthList"/>
    <dgm:cxn modelId="{FD4282EB-A98D-4F87-8C1C-70DF597177AA}" type="presParOf" srcId="{EC15D6A2-4559-4328-8023-EBEA25784BD8}" destId="{DB7EB32B-FB8F-4853-AACA-41A721D70BA8}" srcOrd="0" destOrd="0" presId="urn:diagrams.loki3.com/VaryingWidthList"/>
    <dgm:cxn modelId="{0E1123DD-6A8C-4F09-A473-523D56722156}" type="presParOf" srcId="{EC15D6A2-4559-4328-8023-EBEA25784BD8}" destId="{830AFF98-51DD-4340-9712-1D0B8852064E}" srcOrd="1" destOrd="0" presId="urn:diagrams.loki3.com/VaryingWidthList"/>
    <dgm:cxn modelId="{5F5FA1FD-5B80-45FE-94FC-7255D1C601D1}" type="presParOf" srcId="{EC15D6A2-4559-4328-8023-EBEA25784BD8}" destId="{AD37251D-87DC-4FC1-8BBB-B695D2F26BF2}" srcOrd="2" destOrd="0" presId="urn:diagrams.loki3.com/VaryingWidthList"/>
    <dgm:cxn modelId="{C4AF662B-A387-4B80-9A54-16794309BDD0}" type="presParOf" srcId="{EC15D6A2-4559-4328-8023-EBEA25784BD8}" destId="{BF06645B-E057-47A7-92BB-0FEE3FD48AE2}" srcOrd="3" destOrd="0" presId="urn:diagrams.loki3.com/VaryingWidthList"/>
    <dgm:cxn modelId="{D381FFB8-63CA-4DC0-9B0C-CC21E61AC97E}" type="presParOf" srcId="{EC15D6A2-4559-4328-8023-EBEA25784BD8}" destId="{961D628A-0BF2-4635-A832-10005A0DACF9}" srcOrd="4" destOrd="0" presId="urn:diagrams.loki3.com/VaryingWidth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25514B-C535-4A22-94A4-46A207DE8B02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133E7C-0F46-415C-8A0E-BD77BF1C1377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DEBD2A53-89D0-4B43-8912-4E6AAE72CA6B}" type="parTrans" cxnId="{0B5A598D-6B00-43C1-B38E-DD7952FF5C20}">
      <dgm:prSet/>
      <dgm:spPr/>
      <dgm:t>
        <a:bodyPr/>
        <a:lstStyle/>
        <a:p>
          <a:endParaRPr lang="en-US"/>
        </a:p>
      </dgm:t>
    </dgm:pt>
    <dgm:pt modelId="{FABF3BCE-8093-4FF0-A8A1-8B87FF8D5D30}" type="sibTrans" cxnId="{0B5A598D-6B00-43C1-B38E-DD7952FF5C20}">
      <dgm:prSet/>
      <dgm:spPr/>
      <dgm:t>
        <a:bodyPr/>
        <a:lstStyle/>
        <a:p>
          <a:endParaRPr lang="en-US"/>
        </a:p>
      </dgm:t>
    </dgm:pt>
    <dgm:pt modelId="{FC02DE1C-B920-45EB-ABB7-762FE08651E9}">
      <dgm:prSet phldrT="[Text]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dirty="0"/>
            <a:t> </a:t>
          </a:r>
        </a:p>
      </dgm:t>
    </dgm:pt>
    <dgm:pt modelId="{497B3186-3466-4821-AF4C-2DCDACC9CD1E}" type="parTrans" cxnId="{DCFBDDD0-A629-4A3B-A10E-601F79BBCFA2}">
      <dgm:prSet/>
      <dgm:spPr/>
      <dgm:t>
        <a:bodyPr/>
        <a:lstStyle/>
        <a:p>
          <a:endParaRPr lang="en-US"/>
        </a:p>
      </dgm:t>
    </dgm:pt>
    <dgm:pt modelId="{3A7ABEC0-4187-4671-9DDC-27581B6E276B}" type="sibTrans" cxnId="{DCFBDDD0-A629-4A3B-A10E-601F79BBCFA2}">
      <dgm:prSet/>
      <dgm:spPr/>
      <dgm:t>
        <a:bodyPr/>
        <a:lstStyle/>
        <a:p>
          <a:endParaRPr lang="en-US"/>
        </a:p>
      </dgm:t>
    </dgm:pt>
    <dgm:pt modelId="{D34FEBBB-ACDD-46B3-93EC-128993E9C682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39E5EB6B-B9A8-4DD4-BFEF-296D572E1AFB}" type="parTrans" cxnId="{E7524B5A-0AE8-4D51-B1EB-09E2F8752D80}">
      <dgm:prSet/>
      <dgm:spPr/>
      <dgm:t>
        <a:bodyPr/>
        <a:lstStyle/>
        <a:p>
          <a:endParaRPr lang="en-US"/>
        </a:p>
      </dgm:t>
    </dgm:pt>
    <dgm:pt modelId="{F1477246-36DE-4CC7-8D2E-E4F29DF0D35B}" type="sibTrans" cxnId="{E7524B5A-0AE8-4D51-B1EB-09E2F8752D80}">
      <dgm:prSet/>
      <dgm:spPr/>
      <dgm:t>
        <a:bodyPr/>
        <a:lstStyle/>
        <a:p>
          <a:endParaRPr lang="en-US"/>
        </a:p>
      </dgm:t>
    </dgm:pt>
    <dgm:pt modelId="{C40972B1-001D-452A-BEB7-6E14BAE43544}" type="pres">
      <dgm:prSet presAssocID="{DF25514B-C535-4A22-94A4-46A207DE8B02}" presName="Name0" presStyleCnt="0">
        <dgm:presLayoutVars>
          <dgm:chMax val="1"/>
          <dgm:chPref val="1"/>
        </dgm:presLayoutVars>
      </dgm:prSet>
      <dgm:spPr/>
    </dgm:pt>
    <dgm:pt modelId="{E42C45BF-B11A-448A-A14F-36E62D67743A}" type="pres">
      <dgm:prSet presAssocID="{85133E7C-0F46-415C-8A0E-BD77BF1C1377}" presName="Parent" presStyleLbl="node0" presStyleIdx="0" presStyleCnt="1" custLinFactNeighborX="40270" custLinFactNeighborY="-14871">
        <dgm:presLayoutVars>
          <dgm:chMax val="5"/>
          <dgm:chPref val="5"/>
        </dgm:presLayoutVars>
      </dgm:prSet>
      <dgm:spPr/>
    </dgm:pt>
    <dgm:pt modelId="{381D060B-1FEB-4E51-A4ED-3861627EB3B8}" type="pres">
      <dgm:prSet presAssocID="{85133E7C-0F46-415C-8A0E-BD77BF1C1377}" presName="Accent1" presStyleLbl="node1" presStyleIdx="0" presStyleCnt="13" custLinFactNeighborX="70406" custLinFactNeighborY="73760"/>
      <dgm:spPr>
        <a:solidFill>
          <a:schemeClr val="accent4">
            <a:lumMod val="75000"/>
          </a:schemeClr>
        </a:solidFill>
      </dgm:spPr>
    </dgm:pt>
    <dgm:pt modelId="{3B090DD8-29A1-4F5B-A4B0-401658E98457}" type="pres">
      <dgm:prSet presAssocID="{85133E7C-0F46-415C-8A0E-BD77BF1C1377}" presName="Accent2" presStyleLbl="node1" presStyleIdx="1" presStyleCnt="13" custLinFactX="246370" custLinFactY="-42311" custLinFactNeighborX="300000" custLinFactNeighborY="-100000"/>
      <dgm:spPr>
        <a:solidFill>
          <a:srgbClr val="7030A0"/>
        </a:solidFill>
      </dgm:spPr>
    </dgm:pt>
    <dgm:pt modelId="{32BB012B-1F6E-4600-8C91-4F16842600EC}" type="pres">
      <dgm:prSet presAssocID="{85133E7C-0F46-415C-8A0E-BD77BF1C1377}" presName="Accent3" presStyleLbl="node1" presStyleIdx="2" presStyleCnt="13" custLinFactX="-100000" custLinFactY="-200000" custLinFactNeighborX="-163925" custLinFactNeighborY="-285709"/>
      <dgm:spPr/>
    </dgm:pt>
    <dgm:pt modelId="{E03C3129-D7FA-4C60-81B9-1A3C479959BA}" type="pres">
      <dgm:prSet presAssocID="{85133E7C-0F46-415C-8A0E-BD77BF1C1377}" presName="Accent4" presStyleLbl="node1" presStyleIdx="3" presStyleCnt="13" custLinFactX="-100000" custLinFactY="-200000" custLinFactNeighborX="-161508" custLinFactNeighborY="-215739"/>
      <dgm:spPr>
        <a:solidFill>
          <a:srgbClr val="FFFF00"/>
        </a:solidFill>
      </dgm:spPr>
    </dgm:pt>
    <dgm:pt modelId="{CEE48752-01C9-4ABB-86C8-AF9322E2C98F}" type="pres">
      <dgm:prSet presAssocID="{85133E7C-0F46-415C-8A0E-BD77BF1C1377}" presName="Accent5" presStyleLbl="node1" presStyleIdx="4" presStyleCnt="13" custLinFactY="-34148" custLinFactNeighborX="-60193" custLinFactNeighborY="-100000"/>
      <dgm:spPr>
        <a:solidFill>
          <a:schemeClr val="tx2">
            <a:lumMod val="40000"/>
            <a:lumOff val="60000"/>
          </a:schemeClr>
        </a:solidFill>
      </dgm:spPr>
    </dgm:pt>
    <dgm:pt modelId="{1582F604-1144-4E6D-8460-4C82592B21C3}" type="pres">
      <dgm:prSet presAssocID="{85133E7C-0F46-415C-8A0E-BD77BF1C1377}" presName="Accent6" presStyleLbl="node1" presStyleIdx="5" presStyleCnt="13" custLinFactX="300000" custLinFactY="100000" custLinFactNeighborX="352866" custLinFactNeighborY="103535"/>
      <dgm:spPr>
        <a:solidFill>
          <a:schemeClr val="bg2">
            <a:lumMod val="50000"/>
          </a:schemeClr>
        </a:solidFill>
      </dgm:spPr>
    </dgm:pt>
    <dgm:pt modelId="{55B0C59A-F27E-4E21-8C2C-0665E17A7585}" type="pres">
      <dgm:prSet presAssocID="{FC02DE1C-B920-45EB-ABB7-762FE08651E9}" presName="Child1" presStyleLbl="node1" presStyleIdx="6" presStyleCnt="13" custLinFactNeighborX="92633" custLinFactNeighborY="-3670">
        <dgm:presLayoutVars>
          <dgm:chMax val="0"/>
          <dgm:chPref val="0"/>
        </dgm:presLayoutVars>
      </dgm:prSet>
      <dgm:spPr/>
    </dgm:pt>
    <dgm:pt modelId="{83896711-8B0C-4515-8DA9-CA8BA5F8DB93}" type="pres">
      <dgm:prSet presAssocID="{FC02DE1C-B920-45EB-ABB7-762FE08651E9}" presName="Accent7" presStyleCnt="0"/>
      <dgm:spPr/>
    </dgm:pt>
    <dgm:pt modelId="{DEB25064-A65D-49C3-BDCE-4057212B1CBE}" type="pres">
      <dgm:prSet presAssocID="{FC02DE1C-B920-45EB-ABB7-762FE08651E9}" presName="AccentHold1" presStyleLbl="node1" presStyleIdx="7" presStyleCnt="13" custLinFactX="212960" custLinFactNeighborX="300000" custLinFactNeighborY="-77113"/>
      <dgm:spPr>
        <a:solidFill>
          <a:srgbClr val="FF0000"/>
        </a:solidFill>
      </dgm:spPr>
    </dgm:pt>
    <dgm:pt modelId="{653B91B0-DDAC-4B7B-ABA0-C0B91DD55E04}" type="pres">
      <dgm:prSet presAssocID="{FC02DE1C-B920-45EB-ABB7-762FE08651E9}" presName="Accent8" presStyleCnt="0"/>
      <dgm:spPr/>
    </dgm:pt>
    <dgm:pt modelId="{A7C88DEF-3367-4541-A2BC-DF9FC221F6A7}" type="pres">
      <dgm:prSet presAssocID="{FC02DE1C-B920-45EB-ABB7-762FE08651E9}" presName="AccentHold2" presStyleLbl="node1" presStyleIdx="8" presStyleCnt="13" custLinFactX="20554" custLinFactY="-100000" custLinFactNeighborX="100000" custLinFactNeighborY="-148519"/>
      <dgm:spPr>
        <a:solidFill>
          <a:srgbClr val="92D050"/>
        </a:solidFill>
      </dgm:spPr>
    </dgm:pt>
    <dgm:pt modelId="{A9CFA4E0-E861-49B9-BECD-6C4048B5C57D}" type="pres">
      <dgm:prSet presAssocID="{D34FEBBB-ACDD-46B3-93EC-128993E9C682}" presName="Child2" presStyleLbl="node1" presStyleIdx="9" presStyleCnt="13" custLinFactY="37617" custLinFactNeighborX="-33935" custLinFactNeighborY="100000">
        <dgm:presLayoutVars>
          <dgm:chMax val="0"/>
          <dgm:chPref val="0"/>
        </dgm:presLayoutVars>
      </dgm:prSet>
      <dgm:spPr/>
    </dgm:pt>
    <dgm:pt modelId="{20D459AD-3C07-40EA-B01C-5676ABC68EFD}" type="pres">
      <dgm:prSet presAssocID="{D34FEBBB-ACDD-46B3-93EC-128993E9C682}" presName="Accent9" presStyleCnt="0"/>
      <dgm:spPr/>
    </dgm:pt>
    <dgm:pt modelId="{4D85E7E5-65FC-4845-8903-5B50C8802763}" type="pres">
      <dgm:prSet presAssocID="{D34FEBBB-ACDD-46B3-93EC-128993E9C682}" presName="AccentHold1" presStyleLbl="node1" presStyleIdx="10" presStyleCnt="13" custLinFactX="-105094" custLinFactY="100000" custLinFactNeighborX="-200000" custLinFactNeighborY="141397"/>
      <dgm:spPr>
        <a:solidFill>
          <a:schemeClr val="accent6">
            <a:lumMod val="60000"/>
            <a:lumOff val="40000"/>
          </a:schemeClr>
        </a:solidFill>
      </dgm:spPr>
    </dgm:pt>
    <dgm:pt modelId="{D67B1898-973F-45B8-A71F-101F987C454D}" type="pres">
      <dgm:prSet presAssocID="{D34FEBBB-ACDD-46B3-93EC-128993E9C682}" presName="Accent10" presStyleCnt="0"/>
      <dgm:spPr/>
    </dgm:pt>
    <dgm:pt modelId="{3F7AAB7B-9C0D-4A7C-AB8B-7F893D74B576}" type="pres">
      <dgm:prSet presAssocID="{D34FEBBB-ACDD-46B3-93EC-128993E9C682}" presName="AccentHold2" presStyleLbl="node1" presStyleIdx="11" presStyleCnt="13" custLinFactX="500000" custLinFactY="-156187" custLinFactNeighborX="527917" custLinFactNeighborY="-200000"/>
      <dgm:spPr>
        <a:solidFill>
          <a:srgbClr val="FFC000"/>
        </a:solidFill>
      </dgm:spPr>
    </dgm:pt>
    <dgm:pt modelId="{D3A57D73-DE94-4D50-9A55-7355E578E88A}" type="pres">
      <dgm:prSet presAssocID="{D34FEBBB-ACDD-46B3-93EC-128993E9C682}" presName="Accent11" presStyleCnt="0"/>
      <dgm:spPr/>
    </dgm:pt>
    <dgm:pt modelId="{83A0D4BF-1295-4434-A5E6-33B6254D0736}" type="pres">
      <dgm:prSet presAssocID="{D34FEBBB-ACDD-46B3-93EC-128993E9C682}" presName="AccentHold3" presStyleLbl="node1" presStyleIdx="12" presStyleCnt="13" custLinFactX="-193572" custLinFactY="-500000" custLinFactNeighborX="-200000" custLinFactNeighborY="-517676"/>
      <dgm:spPr>
        <a:solidFill>
          <a:schemeClr val="tx2">
            <a:lumMod val="75000"/>
          </a:schemeClr>
        </a:solidFill>
      </dgm:spPr>
    </dgm:pt>
  </dgm:ptLst>
  <dgm:cxnLst>
    <dgm:cxn modelId="{93235D3D-294B-44E8-9200-26E7E55D4D16}" type="presOf" srcId="{D34FEBBB-ACDD-46B3-93EC-128993E9C682}" destId="{A9CFA4E0-E861-49B9-BECD-6C4048B5C57D}" srcOrd="0" destOrd="0" presId="urn:microsoft.com/office/officeart/2009/3/layout/CircleRelationship"/>
    <dgm:cxn modelId="{E7524B5A-0AE8-4D51-B1EB-09E2F8752D80}" srcId="{85133E7C-0F46-415C-8A0E-BD77BF1C1377}" destId="{D34FEBBB-ACDD-46B3-93EC-128993E9C682}" srcOrd="1" destOrd="0" parTransId="{39E5EB6B-B9A8-4DD4-BFEF-296D572E1AFB}" sibTransId="{F1477246-36DE-4CC7-8D2E-E4F29DF0D35B}"/>
    <dgm:cxn modelId="{0B5A598D-6B00-43C1-B38E-DD7952FF5C20}" srcId="{DF25514B-C535-4A22-94A4-46A207DE8B02}" destId="{85133E7C-0F46-415C-8A0E-BD77BF1C1377}" srcOrd="0" destOrd="0" parTransId="{DEBD2A53-89D0-4B43-8912-4E6AAE72CA6B}" sibTransId="{FABF3BCE-8093-4FF0-A8A1-8B87FF8D5D30}"/>
    <dgm:cxn modelId="{E0CC2328-224E-4412-A5EC-26C4F0E0C699}" type="presOf" srcId="{FC02DE1C-B920-45EB-ABB7-762FE08651E9}" destId="{55B0C59A-F27E-4E21-8C2C-0665E17A7585}" srcOrd="0" destOrd="0" presId="urn:microsoft.com/office/officeart/2009/3/layout/CircleRelationship"/>
    <dgm:cxn modelId="{0744454F-8720-4AB9-B6CF-770A625EADA2}" type="presOf" srcId="{85133E7C-0F46-415C-8A0E-BD77BF1C1377}" destId="{E42C45BF-B11A-448A-A14F-36E62D67743A}" srcOrd="0" destOrd="0" presId="urn:microsoft.com/office/officeart/2009/3/layout/CircleRelationship"/>
    <dgm:cxn modelId="{BE7FB878-E339-4717-9EAE-BEFD6CFF26B6}" type="presOf" srcId="{DF25514B-C535-4A22-94A4-46A207DE8B02}" destId="{C40972B1-001D-452A-BEB7-6E14BAE43544}" srcOrd="0" destOrd="0" presId="urn:microsoft.com/office/officeart/2009/3/layout/CircleRelationship"/>
    <dgm:cxn modelId="{DCFBDDD0-A629-4A3B-A10E-601F79BBCFA2}" srcId="{85133E7C-0F46-415C-8A0E-BD77BF1C1377}" destId="{FC02DE1C-B920-45EB-ABB7-762FE08651E9}" srcOrd="0" destOrd="0" parTransId="{497B3186-3466-4821-AF4C-2DCDACC9CD1E}" sibTransId="{3A7ABEC0-4187-4671-9DDC-27581B6E276B}"/>
    <dgm:cxn modelId="{13FC3B4C-5602-4CB7-B2C7-A028D9F9BCE8}" type="presParOf" srcId="{C40972B1-001D-452A-BEB7-6E14BAE43544}" destId="{E42C45BF-B11A-448A-A14F-36E62D67743A}" srcOrd="0" destOrd="0" presId="urn:microsoft.com/office/officeart/2009/3/layout/CircleRelationship"/>
    <dgm:cxn modelId="{740D408F-3854-46D9-866A-907A2A5C0C3F}" type="presParOf" srcId="{C40972B1-001D-452A-BEB7-6E14BAE43544}" destId="{381D060B-1FEB-4E51-A4ED-3861627EB3B8}" srcOrd="1" destOrd="0" presId="urn:microsoft.com/office/officeart/2009/3/layout/CircleRelationship"/>
    <dgm:cxn modelId="{02FC85E7-A35B-4366-9D92-12B937F2814B}" type="presParOf" srcId="{C40972B1-001D-452A-BEB7-6E14BAE43544}" destId="{3B090DD8-29A1-4F5B-A4B0-401658E98457}" srcOrd="2" destOrd="0" presId="urn:microsoft.com/office/officeart/2009/3/layout/CircleRelationship"/>
    <dgm:cxn modelId="{EB1B5ACB-ADF3-48CA-8783-B60B6A98DF89}" type="presParOf" srcId="{C40972B1-001D-452A-BEB7-6E14BAE43544}" destId="{32BB012B-1F6E-4600-8C91-4F16842600EC}" srcOrd="3" destOrd="0" presId="urn:microsoft.com/office/officeart/2009/3/layout/CircleRelationship"/>
    <dgm:cxn modelId="{D9DE12DA-60E2-4120-B521-37A6E1D7B40A}" type="presParOf" srcId="{C40972B1-001D-452A-BEB7-6E14BAE43544}" destId="{E03C3129-D7FA-4C60-81B9-1A3C479959BA}" srcOrd="4" destOrd="0" presId="urn:microsoft.com/office/officeart/2009/3/layout/CircleRelationship"/>
    <dgm:cxn modelId="{CB2C0B61-1995-4761-8401-7F43A0A6C71D}" type="presParOf" srcId="{C40972B1-001D-452A-BEB7-6E14BAE43544}" destId="{CEE48752-01C9-4ABB-86C8-AF9322E2C98F}" srcOrd="5" destOrd="0" presId="urn:microsoft.com/office/officeart/2009/3/layout/CircleRelationship"/>
    <dgm:cxn modelId="{0A5F9B45-2C2C-40F6-A108-BE4918919DB1}" type="presParOf" srcId="{C40972B1-001D-452A-BEB7-6E14BAE43544}" destId="{1582F604-1144-4E6D-8460-4C82592B21C3}" srcOrd="6" destOrd="0" presId="urn:microsoft.com/office/officeart/2009/3/layout/CircleRelationship"/>
    <dgm:cxn modelId="{5F922BF2-1C4C-4CE3-8823-203B39B2A9EC}" type="presParOf" srcId="{C40972B1-001D-452A-BEB7-6E14BAE43544}" destId="{55B0C59A-F27E-4E21-8C2C-0665E17A7585}" srcOrd="7" destOrd="0" presId="urn:microsoft.com/office/officeart/2009/3/layout/CircleRelationship"/>
    <dgm:cxn modelId="{3B1C121C-9504-4F53-B0CA-9DEC217036FC}" type="presParOf" srcId="{C40972B1-001D-452A-BEB7-6E14BAE43544}" destId="{83896711-8B0C-4515-8DA9-CA8BA5F8DB93}" srcOrd="8" destOrd="0" presId="urn:microsoft.com/office/officeart/2009/3/layout/CircleRelationship"/>
    <dgm:cxn modelId="{2179B59B-29D5-4FB0-A753-393BFC36B7DF}" type="presParOf" srcId="{83896711-8B0C-4515-8DA9-CA8BA5F8DB93}" destId="{DEB25064-A65D-49C3-BDCE-4057212B1CBE}" srcOrd="0" destOrd="0" presId="urn:microsoft.com/office/officeart/2009/3/layout/CircleRelationship"/>
    <dgm:cxn modelId="{66730EA4-59CA-440B-94EF-AFDB2B392D98}" type="presParOf" srcId="{C40972B1-001D-452A-BEB7-6E14BAE43544}" destId="{653B91B0-DDAC-4B7B-ABA0-C0B91DD55E04}" srcOrd="9" destOrd="0" presId="urn:microsoft.com/office/officeart/2009/3/layout/CircleRelationship"/>
    <dgm:cxn modelId="{E43E2B02-8EB5-49FC-ACD1-9322376F5707}" type="presParOf" srcId="{653B91B0-DDAC-4B7B-ABA0-C0B91DD55E04}" destId="{A7C88DEF-3367-4541-A2BC-DF9FC221F6A7}" srcOrd="0" destOrd="0" presId="urn:microsoft.com/office/officeart/2009/3/layout/CircleRelationship"/>
    <dgm:cxn modelId="{94BFDE87-DE1B-44EF-ADBD-ECF1A8CF8B49}" type="presParOf" srcId="{C40972B1-001D-452A-BEB7-6E14BAE43544}" destId="{A9CFA4E0-E861-49B9-BECD-6C4048B5C57D}" srcOrd="10" destOrd="0" presId="urn:microsoft.com/office/officeart/2009/3/layout/CircleRelationship"/>
    <dgm:cxn modelId="{44C20684-DB09-4121-8549-CF2DC03E9EB3}" type="presParOf" srcId="{C40972B1-001D-452A-BEB7-6E14BAE43544}" destId="{20D459AD-3C07-40EA-B01C-5676ABC68EFD}" srcOrd="11" destOrd="0" presId="urn:microsoft.com/office/officeart/2009/3/layout/CircleRelationship"/>
    <dgm:cxn modelId="{980DF7B6-129D-4018-9C27-1E13D9BA2AEE}" type="presParOf" srcId="{20D459AD-3C07-40EA-B01C-5676ABC68EFD}" destId="{4D85E7E5-65FC-4845-8903-5B50C8802763}" srcOrd="0" destOrd="0" presId="urn:microsoft.com/office/officeart/2009/3/layout/CircleRelationship"/>
    <dgm:cxn modelId="{9E2D0F69-01CF-4C45-A634-566CA7F98F73}" type="presParOf" srcId="{C40972B1-001D-452A-BEB7-6E14BAE43544}" destId="{D67B1898-973F-45B8-A71F-101F987C454D}" srcOrd="12" destOrd="0" presId="urn:microsoft.com/office/officeart/2009/3/layout/CircleRelationship"/>
    <dgm:cxn modelId="{74C94AF0-AD72-4EC8-832A-45B3CA67FD3E}" type="presParOf" srcId="{D67B1898-973F-45B8-A71F-101F987C454D}" destId="{3F7AAB7B-9C0D-4A7C-AB8B-7F893D74B576}" srcOrd="0" destOrd="0" presId="urn:microsoft.com/office/officeart/2009/3/layout/CircleRelationship"/>
    <dgm:cxn modelId="{692A8F0D-C454-4BE8-8F35-75B31FC54772}" type="presParOf" srcId="{C40972B1-001D-452A-BEB7-6E14BAE43544}" destId="{D3A57D73-DE94-4D50-9A55-7355E578E88A}" srcOrd="13" destOrd="0" presId="urn:microsoft.com/office/officeart/2009/3/layout/CircleRelationship"/>
    <dgm:cxn modelId="{234A6356-C669-4660-8813-698A4160561C}" type="presParOf" srcId="{D3A57D73-DE94-4D50-9A55-7355E578E88A}" destId="{83A0D4BF-1295-4434-A5E6-33B6254D0736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63477-CE90-4419-B3C0-74553FD62D13}">
      <dsp:nvSpPr>
        <dsp:cNvPr id="0" name=""/>
        <dsp:cNvSpPr/>
      </dsp:nvSpPr>
      <dsp:spPr>
        <a:xfrm>
          <a:off x="2224821" y="0"/>
          <a:ext cx="2224821" cy="1217957"/>
        </a:xfrm>
        <a:prstGeom prst="trapezoid">
          <a:avLst>
            <a:gd name="adj" fmla="val 91334"/>
          </a:avLst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UI</a:t>
          </a:r>
        </a:p>
      </dsp:txBody>
      <dsp:txXfrm>
        <a:off x="2224821" y="0"/>
        <a:ext cx="2224821" cy="1217957"/>
      </dsp:txXfrm>
    </dsp:sp>
    <dsp:sp modelId="{30077729-7189-49CE-A155-536B929B5490}">
      <dsp:nvSpPr>
        <dsp:cNvPr id="0" name=""/>
        <dsp:cNvSpPr/>
      </dsp:nvSpPr>
      <dsp:spPr>
        <a:xfrm>
          <a:off x="1112410" y="1217957"/>
          <a:ext cx="4449643" cy="1217957"/>
        </a:xfrm>
        <a:prstGeom prst="trapezoid">
          <a:avLst>
            <a:gd name="adj" fmla="val 91334"/>
          </a:avLst>
        </a:prstGeom>
        <a:solidFill>
          <a:srgbClr val="5B9BD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API</a:t>
          </a:r>
        </a:p>
      </dsp:txBody>
      <dsp:txXfrm>
        <a:off x="1891098" y="1217957"/>
        <a:ext cx="2892268" cy="1217957"/>
      </dsp:txXfrm>
    </dsp:sp>
    <dsp:sp modelId="{F8A8E6EC-58A4-46A3-A119-14DED1708CA9}">
      <dsp:nvSpPr>
        <dsp:cNvPr id="0" name=""/>
        <dsp:cNvSpPr/>
      </dsp:nvSpPr>
      <dsp:spPr>
        <a:xfrm>
          <a:off x="0" y="2435915"/>
          <a:ext cx="6674465" cy="1217957"/>
        </a:xfrm>
        <a:prstGeom prst="trapezoid">
          <a:avLst>
            <a:gd name="adj" fmla="val 91334"/>
          </a:avLst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Unit</a:t>
          </a:r>
        </a:p>
      </dsp:txBody>
      <dsp:txXfrm>
        <a:off x="1168031" y="2435915"/>
        <a:ext cx="4338402" cy="12179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EB32B-FB8F-4853-AACA-41A721D70BA8}">
      <dsp:nvSpPr>
        <dsp:cNvPr id="0" name=""/>
        <dsp:cNvSpPr/>
      </dsp:nvSpPr>
      <dsp:spPr>
        <a:xfrm>
          <a:off x="0" y="0"/>
          <a:ext cx="7121876" cy="1078285"/>
        </a:xfrm>
        <a:prstGeom prst="rect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UI – 3000 Tests</a:t>
          </a:r>
        </a:p>
      </dsp:txBody>
      <dsp:txXfrm>
        <a:off x="0" y="0"/>
        <a:ext cx="7121876" cy="1078285"/>
      </dsp:txXfrm>
    </dsp:sp>
    <dsp:sp modelId="{AD37251D-87DC-4FC1-8BBB-B695D2F26BF2}">
      <dsp:nvSpPr>
        <dsp:cNvPr id="0" name=""/>
        <dsp:cNvSpPr/>
      </dsp:nvSpPr>
      <dsp:spPr>
        <a:xfrm>
          <a:off x="1378567" y="1133668"/>
          <a:ext cx="4364740" cy="8238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API – 2000 Tests</a:t>
          </a:r>
        </a:p>
      </dsp:txBody>
      <dsp:txXfrm>
        <a:off x="1378567" y="1133668"/>
        <a:ext cx="4364740" cy="823864"/>
      </dsp:txXfrm>
    </dsp:sp>
    <dsp:sp modelId="{961D628A-0BF2-4635-A832-10005A0DACF9}">
      <dsp:nvSpPr>
        <dsp:cNvPr id="0" name=""/>
        <dsp:cNvSpPr/>
      </dsp:nvSpPr>
      <dsp:spPr>
        <a:xfrm>
          <a:off x="0" y="2011446"/>
          <a:ext cx="7121876" cy="943349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220" tIns="109220" rIns="109220" bIns="10922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Unit – 3000 Tests</a:t>
          </a:r>
        </a:p>
      </dsp:txBody>
      <dsp:txXfrm>
        <a:off x="0" y="2011446"/>
        <a:ext cx="7121876" cy="943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C45BF-B11A-448A-A14F-36E62D67743A}">
      <dsp:nvSpPr>
        <dsp:cNvPr id="0" name=""/>
        <dsp:cNvSpPr/>
      </dsp:nvSpPr>
      <dsp:spPr>
        <a:xfrm>
          <a:off x="2264699" y="326811"/>
          <a:ext cx="3005760" cy="3005695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2704882" y="766985"/>
        <a:ext cx="2125394" cy="2125347"/>
      </dsp:txXfrm>
    </dsp:sp>
    <dsp:sp modelId="{381D060B-1FEB-4E51-A4ED-3861627EB3B8}">
      <dsp:nvSpPr>
        <dsp:cNvPr id="0" name=""/>
        <dsp:cNvSpPr/>
      </dsp:nvSpPr>
      <dsp:spPr>
        <a:xfrm>
          <a:off x="3004657" y="883410"/>
          <a:ext cx="334283" cy="334278"/>
        </a:xfrm>
        <a:prstGeom prst="ellipse">
          <a:avLst/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090DD8-29A1-4F5B-A4B0-401658E98457}">
      <dsp:nvSpPr>
        <dsp:cNvPr id="0" name=""/>
        <dsp:cNvSpPr/>
      </dsp:nvSpPr>
      <dsp:spPr>
        <a:xfrm>
          <a:off x="3300233" y="3211370"/>
          <a:ext cx="242048" cy="242281"/>
        </a:xfrm>
        <a:prstGeom prst="ellipse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B012B-1F6E-4600-8C91-4F16842600EC}">
      <dsp:nvSpPr>
        <dsp:cNvPr id="0" name=""/>
        <dsp:cNvSpPr/>
      </dsp:nvSpPr>
      <dsp:spPr>
        <a:xfrm>
          <a:off x="3614629" y="816840"/>
          <a:ext cx="242048" cy="2422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3C3129-D7FA-4C60-81B9-1A3C479959BA}">
      <dsp:nvSpPr>
        <dsp:cNvPr id="0" name=""/>
        <dsp:cNvSpPr/>
      </dsp:nvSpPr>
      <dsp:spPr>
        <a:xfrm>
          <a:off x="2221021" y="2424170"/>
          <a:ext cx="334283" cy="334278"/>
        </a:xfrm>
        <a:prstGeom prst="ellipse">
          <a:avLst/>
        </a:prstGeom>
        <a:solidFill>
          <a:srgbClr val="FFFF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48752-01C9-4ABB-86C8-AF9322E2C98F}">
      <dsp:nvSpPr>
        <dsp:cNvPr id="0" name=""/>
        <dsp:cNvSpPr/>
      </dsp:nvSpPr>
      <dsp:spPr>
        <a:xfrm>
          <a:off x="1900814" y="786913"/>
          <a:ext cx="242048" cy="242281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2F604-1144-4E6D-8460-4C82592B21C3}">
      <dsp:nvSpPr>
        <dsp:cNvPr id="0" name=""/>
        <dsp:cNvSpPr/>
      </dsp:nvSpPr>
      <dsp:spPr>
        <a:xfrm>
          <a:off x="2863722" y="2990978"/>
          <a:ext cx="242048" cy="242281"/>
        </a:xfrm>
        <a:prstGeom prst="ellipse">
          <a:avLst/>
        </a:prstGeom>
        <a:solidFill>
          <a:schemeClr val="bg2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B0C59A-F27E-4E21-8C2C-0665E17A7585}">
      <dsp:nvSpPr>
        <dsp:cNvPr id="0" name=""/>
        <dsp:cNvSpPr/>
      </dsp:nvSpPr>
      <dsp:spPr>
        <a:xfrm>
          <a:off x="1247112" y="1271456"/>
          <a:ext cx="1221980" cy="1221590"/>
        </a:xfrm>
        <a:prstGeom prst="ellipse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1426067" y="1450354"/>
        <a:ext cx="864070" cy="863794"/>
      </dsp:txXfrm>
    </dsp:sp>
    <dsp:sp modelId="{DEB25064-A65D-49C3-BDCE-4057212B1CBE}">
      <dsp:nvSpPr>
        <dsp:cNvPr id="0" name=""/>
        <dsp:cNvSpPr/>
      </dsp:nvSpPr>
      <dsp:spPr>
        <a:xfrm>
          <a:off x="4145847" y="864691"/>
          <a:ext cx="334283" cy="334278"/>
        </a:xfrm>
        <a:prstGeom prst="ellipse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88DEF-3367-4541-A2BC-DF9FC221F6A7}">
      <dsp:nvSpPr>
        <dsp:cNvPr id="0" name=""/>
        <dsp:cNvSpPr/>
      </dsp:nvSpPr>
      <dsp:spPr>
        <a:xfrm>
          <a:off x="958236" y="1394236"/>
          <a:ext cx="604282" cy="604299"/>
        </a:xfrm>
        <a:prstGeom prst="ellipse">
          <a:avLst/>
        </a:prstGeom>
        <a:solidFill>
          <a:srgbClr val="92D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CFA4E0-E861-49B9-BECD-6C4048B5C57D}">
      <dsp:nvSpPr>
        <dsp:cNvPr id="0" name=""/>
        <dsp:cNvSpPr/>
      </dsp:nvSpPr>
      <dsp:spPr>
        <a:xfrm>
          <a:off x="3953371" y="2422600"/>
          <a:ext cx="1221980" cy="122159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 </a:t>
          </a:r>
        </a:p>
      </dsp:txBody>
      <dsp:txXfrm>
        <a:off x="4132326" y="2601498"/>
        <a:ext cx="864070" cy="863794"/>
      </dsp:txXfrm>
    </dsp:sp>
    <dsp:sp modelId="{4D85E7E5-65FC-4845-8903-5B50C8802763}">
      <dsp:nvSpPr>
        <dsp:cNvPr id="0" name=""/>
        <dsp:cNvSpPr/>
      </dsp:nvSpPr>
      <dsp:spPr>
        <a:xfrm>
          <a:off x="2803142" y="2391843"/>
          <a:ext cx="334283" cy="334278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7AAB7B-9C0D-4A7C-AB8B-7F893D74B576}">
      <dsp:nvSpPr>
        <dsp:cNvPr id="0" name=""/>
        <dsp:cNvSpPr/>
      </dsp:nvSpPr>
      <dsp:spPr>
        <a:xfrm>
          <a:off x="2488056" y="2752179"/>
          <a:ext cx="242048" cy="242281"/>
        </a:xfrm>
        <a:prstGeom prst="ellipse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0D4BF-1295-4434-A5E6-33B6254D0736}">
      <dsp:nvSpPr>
        <dsp:cNvPr id="0" name=""/>
        <dsp:cNvSpPr/>
      </dsp:nvSpPr>
      <dsp:spPr>
        <a:xfrm>
          <a:off x="1461141" y="804701"/>
          <a:ext cx="242048" cy="242281"/>
        </a:xfrm>
        <a:prstGeom prst="ellipse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VaryingWidthList">
  <dgm:title val="Varying Width List"/>
  <dgm:desc val="Use for emphasizing items of different weights.  Good for large amounts of Level 1 text.  The width of each shape is independently determined based on its text."/>
  <dgm:catLst>
    <dgm:cat type="list" pri="4160"/>
    <dgm:cat type="officeonline" pri="5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text" val="20"/>
      <dgm:constr type="h" for="ch" forName="text" refType="h"/>
      <dgm:constr type="primFontSz" for="ch" forName="text" op="equ" val="65"/>
      <dgm:constr type="h" for="ch" forName="space" refType="h" fact="0.05"/>
    </dgm:constrLst>
    <dgm:forEach name="Name1" axis="ch" ptType="node">
      <dgm:layoutNode name="text" styleLbl="node1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tMarg" refType="primFontSz" fact="0.2"/>
          <dgm:constr type="bMarg" refType="primFontSz" fact="0.2"/>
          <dgm:constr type="lMarg" refType="primFontSz" fact="0.2"/>
          <dgm:constr type="rMarg" refType="primFontSz" fact="0.2"/>
        </dgm:constrLst>
        <dgm:ruleLst>
          <dgm:rule type="w" val="INF" fact="NaN" max="NaN"/>
          <dgm:rule type="primFontSz" val="5" fact="NaN" max="NaN"/>
        </dgm:ruleLst>
      </dgm:layoutNode>
      <dgm:choose name="Name2">
        <dgm:if name="Name3" axis="par ch" ptType="doc node" func="cnt" op="gte" val="2">
          <dgm:forEach name="Name4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if>
        <dgm:else name="Name5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A6CDE8-3356-4BAD-BB7C-D6BF8EADBC7D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D91F8-8E5B-4107-A1DA-74F02A3B19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52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D91F8-8E5B-4107-A1DA-74F02A3B191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63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us a tremendous amount of information to potentially act upon.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D91F8-8E5B-4107-A1DA-74F02A3B191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39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2D91F8-8E5B-4107-A1DA-74F02A3B191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87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82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27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1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2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23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24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43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97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36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72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263957-92F7-44A8-A8C0-9EF62AAD93CC}" type="datetimeFigureOut">
              <a:rPr lang="en-US" smtClean="0"/>
              <a:t>1/12/2017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E0C00-4B5C-4DA8-A294-ED3D2CBB77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444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7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8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2344320/comparing-strings-with-tolerance/3160026" TargetMode="External"/><Relationship Id="rId2" Type="http://schemas.openxmlformats.org/officeDocument/2006/relationships/hyperlink" Target="https://www.dotnetperls.com/levenshtein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hyperlink" Target="http://tinyurl.com/MattCodeMash2017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D6A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www.ginaromero.com/wp-content/uploads/2012/04/slide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48" y="348372"/>
            <a:ext cx="12201248" cy="650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9248" y="711806"/>
            <a:ext cx="5592931" cy="1698918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Unconventional 	Automation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6176" y="2569971"/>
            <a:ext cx="4317507" cy="1052118"/>
          </a:xfrm>
        </p:spPr>
        <p:txBody>
          <a:bodyPr/>
          <a:lstStyle/>
          <a:p>
            <a:pPr algn="r"/>
            <a:r>
              <a:rPr lang="en-US" dirty="0"/>
              <a:t>Matt Perrin</a:t>
            </a:r>
          </a:p>
          <a:p>
            <a:pPr algn="r"/>
            <a:r>
              <a:rPr lang="en-US" dirty="0" err="1"/>
              <a:t>CodeMash</a:t>
            </a:r>
            <a:r>
              <a:rPr lang="en-US" dirty="0"/>
              <a:t> 2017</a:t>
            </a:r>
          </a:p>
        </p:txBody>
      </p:sp>
    </p:spTree>
    <p:extLst>
      <p:ext uri="{BB962C8B-B14F-4D97-AF65-F5344CB8AC3E}">
        <p14:creationId xmlns:p14="http://schemas.microsoft.com/office/powerpoint/2010/main" val="15943432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45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System Under Test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71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45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System Under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250" y="4114583"/>
            <a:ext cx="58021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Built upon a variety of technologies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Internal and external dependencies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86835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445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The System Under Test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1450" y="4191000"/>
            <a:ext cx="5581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Angular, </a:t>
            </a:r>
            <a:r>
              <a:rPr lang="en-US" sz="2800" dirty="0" err="1"/>
              <a:t>JQuery</a:t>
            </a:r>
            <a:r>
              <a:rPr lang="en-US" sz="2800" dirty="0"/>
              <a:t>, custom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Modern &amp; Mobile Browsers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Performs some error mitigation.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*Not necessarily a good thing…</a:t>
            </a:r>
          </a:p>
        </p:txBody>
      </p:sp>
    </p:spTree>
    <p:extLst>
      <p:ext uri="{BB962C8B-B14F-4D97-AF65-F5344CB8AC3E}">
        <p14:creationId xmlns:p14="http://schemas.microsoft.com/office/powerpoint/2010/main" val="1251014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1617999"/>
            <a:ext cx="9296400" cy="312970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600" dirty="0"/>
              <a:t>WebDriver Wrapper (C#)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640" y="2570935"/>
            <a:ext cx="4525007" cy="2176767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787400" y="2627649"/>
            <a:ext cx="2171700" cy="2033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C# Test Methods (</a:t>
            </a:r>
            <a:r>
              <a:rPr lang="en-US" dirty="0" err="1"/>
              <a:t>VSTest.Console</a:t>
            </a:r>
            <a:r>
              <a:rPr lang="en-US" dirty="0"/>
              <a:t>)</a:t>
            </a:r>
          </a:p>
        </p:txBody>
      </p:sp>
      <p:sp>
        <p:nvSpPr>
          <p:cNvPr id="8" name="Rectangle: Diagonal Corners Snipped 7"/>
          <p:cNvSpPr/>
          <p:nvPr/>
        </p:nvSpPr>
        <p:spPr>
          <a:xfrm>
            <a:off x="7700647" y="2627648"/>
            <a:ext cx="1633853" cy="2033251"/>
          </a:xfrm>
          <a:prstGeom prst="snip2Diag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TRX </a:t>
            </a:r>
          </a:p>
          <a:p>
            <a:pPr algn="ctr"/>
            <a:r>
              <a:rPr lang="en-US" dirty="0"/>
              <a:t>(</a:t>
            </a:r>
            <a:r>
              <a:rPr lang="en-US" sz="2000" dirty="0"/>
              <a:t>Test Result </a:t>
            </a:r>
            <a:r>
              <a:rPr lang="en-US" dirty="0"/>
              <a:t>XML)</a:t>
            </a:r>
          </a:p>
        </p:txBody>
      </p:sp>
      <p:sp>
        <p:nvSpPr>
          <p:cNvPr id="9" name="Rectangle 8"/>
          <p:cNvSpPr/>
          <p:nvPr/>
        </p:nvSpPr>
        <p:spPr>
          <a:xfrm>
            <a:off x="10232393" y="2627647"/>
            <a:ext cx="1355396" cy="2033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Result Server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69" y="3411873"/>
            <a:ext cx="663942" cy="652877"/>
          </a:xfrm>
          <a:prstGeom prst="rect">
            <a:avLst/>
          </a:prstGeom>
        </p:spPr>
      </p:pic>
      <p:sp>
        <p:nvSpPr>
          <p:cNvPr id="14" name="Arrow: Right 13"/>
          <p:cNvSpPr/>
          <p:nvPr/>
        </p:nvSpPr>
        <p:spPr>
          <a:xfrm>
            <a:off x="9334500" y="3378017"/>
            <a:ext cx="897893" cy="5626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7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65838" y="198607"/>
            <a:ext cx="3416300" cy="320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Page Object XML</a:t>
            </a:r>
          </a:p>
        </p:txBody>
      </p:sp>
      <p:sp>
        <p:nvSpPr>
          <p:cNvPr id="3" name="Rectangle 2"/>
          <p:cNvSpPr/>
          <p:nvPr/>
        </p:nvSpPr>
        <p:spPr>
          <a:xfrm>
            <a:off x="6319838" y="757407"/>
            <a:ext cx="2933700" cy="2501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Page</a:t>
            </a:r>
          </a:p>
          <a:p>
            <a:r>
              <a:rPr lang="en-US" sz="1400" dirty="0"/>
              <a:t>URL – “/</a:t>
            </a:r>
            <a:r>
              <a:rPr lang="en-US" sz="1400" dirty="0" err="1"/>
              <a:t>pageurlhere</a:t>
            </a:r>
            <a:r>
              <a:rPr lang="en-US" sz="1400" dirty="0"/>
              <a:t>”</a:t>
            </a:r>
          </a:p>
          <a:p>
            <a:endParaRPr lang="en-US" sz="1400" dirty="0"/>
          </a:p>
          <a:p>
            <a:r>
              <a:rPr lang="en-US" sz="1400" dirty="0"/>
              <a:t>Element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CSS Selector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Default Value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Step Order</a:t>
            </a:r>
          </a:p>
          <a:p>
            <a:endParaRPr lang="en-US" sz="1400" dirty="0"/>
          </a:p>
          <a:p>
            <a:r>
              <a:rPr lang="en-US" sz="1400" dirty="0"/>
              <a:t>Methods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Arguments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Step Order, Getter / Setter</a:t>
            </a:r>
          </a:p>
          <a:p>
            <a:r>
              <a:rPr lang="en-US" sz="1400" dirty="0"/>
              <a:t>                        </a:t>
            </a:r>
          </a:p>
          <a:p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903538" y="198607"/>
            <a:ext cx="2082800" cy="5664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Test Instance</a:t>
            </a:r>
          </a:p>
        </p:txBody>
      </p:sp>
      <p:sp>
        <p:nvSpPr>
          <p:cNvPr id="4" name="Arrow: Left 3"/>
          <p:cNvSpPr/>
          <p:nvPr/>
        </p:nvSpPr>
        <p:spPr>
          <a:xfrm>
            <a:off x="3576638" y="1338431"/>
            <a:ext cx="2743200" cy="920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Page 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4963" y="1365147"/>
            <a:ext cx="24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Given…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0513" y="3676547"/>
            <a:ext cx="24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When…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9738" y="4717947"/>
            <a:ext cx="24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Then…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65838" y="3573086"/>
            <a:ext cx="3416300" cy="2289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Diagonal Corners Snipped 16"/>
          <p:cNvSpPr/>
          <p:nvPr/>
        </p:nvSpPr>
        <p:spPr>
          <a:xfrm>
            <a:off x="2903538" y="5862807"/>
            <a:ext cx="2082799" cy="933450"/>
          </a:xfrm>
          <a:prstGeom prst="snip2Diag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TRX </a:t>
            </a:r>
          </a:p>
          <a:p>
            <a:pPr algn="ctr"/>
            <a:r>
              <a:rPr lang="en-US" dirty="0"/>
              <a:t>(</a:t>
            </a:r>
            <a:r>
              <a:rPr lang="en-US" sz="2000" dirty="0"/>
              <a:t>Test Result </a:t>
            </a:r>
            <a:r>
              <a:rPr lang="en-US" dirty="0"/>
              <a:t>XML)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3449638" y="3640307"/>
            <a:ext cx="2870200" cy="939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specific page or test condition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6319838" y="3667567"/>
            <a:ext cx="2933700" cy="20333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Under Test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3449638" y="4681707"/>
            <a:ext cx="2870200" cy="939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Perform our meaningful / desired testing</a:t>
            </a:r>
          </a:p>
        </p:txBody>
      </p:sp>
    </p:spTree>
    <p:extLst>
      <p:ext uri="{BB962C8B-B14F-4D97-AF65-F5344CB8AC3E}">
        <p14:creationId xmlns:p14="http://schemas.microsoft.com/office/powerpoint/2010/main" val="1407323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4007" y="5243119"/>
            <a:ext cx="5206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experience is a branching flow…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of 20 individual web pages within a flow…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 20 auxiliary pages…</a:t>
            </a:r>
          </a:p>
        </p:txBody>
      </p:sp>
    </p:spTree>
    <p:extLst>
      <p:ext uri="{BB962C8B-B14F-4D97-AF65-F5344CB8AC3E}">
        <p14:creationId xmlns:p14="http://schemas.microsoft.com/office/powerpoint/2010/main" val="142088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17" y="578840"/>
            <a:ext cx="1354866" cy="37331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007" y="5243119"/>
            <a:ext cx="7413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Application flow will change based on cookies or third-party data vendors.</a:t>
            </a:r>
          </a:p>
        </p:txBody>
      </p:sp>
    </p:spTree>
    <p:extLst>
      <p:ext uri="{BB962C8B-B14F-4D97-AF65-F5344CB8AC3E}">
        <p14:creationId xmlns:p14="http://schemas.microsoft.com/office/powerpoint/2010/main" val="3023220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753" y="635574"/>
            <a:ext cx="1837188" cy="37331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007" y="5243119"/>
            <a:ext cx="852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decisions can wildly variate the number and types of pages presented in the flow.</a:t>
            </a:r>
          </a:p>
        </p:txBody>
      </p:sp>
    </p:spTree>
    <p:extLst>
      <p:ext uri="{BB962C8B-B14F-4D97-AF65-F5344CB8AC3E}">
        <p14:creationId xmlns:p14="http://schemas.microsoft.com/office/powerpoint/2010/main" val="1146135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106" y="635574"/>
            <a:ext cx="1837188" cy="37331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007" y="5243119"/>
            <a:ext cx="625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A/B feature tests may influence application behavior and flow.</a:t>
            </a:r>
          </a:p>
        </p:txBody>
      </p:sp>
    </p:spTree>
    <p:extLst>
      <p:ext uri="{BB962C8B-B14F-4D97-AF65-F5344CB8AC3E}">
        <p14:creationId xmlns:p14="http://schemas.microsoft.com/office/powerpoint/2010/main" val="2843607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804" y="557976"/>
            <a:ext cx="3137481" cy="37331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007" y="5243119"/>
            <a:ext cx="5935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flow changes due to state specific legal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938766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2/25/Thank-you-word-clou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20" y="139700"/>
            <a:ext cx="12210320" cy="659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699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22" y="591532"/>
            <a:ext cx="1837188" cy="37331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007" y="5243119"/>
            <a:ext cx="462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Page flows route through to singular points.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can act as goals</a:t>
            </a:r>
          </a:p>
        </p:txBody>
      </p:sp>
    </p:spTree>
    <p:extLst>
      <p:ext uri="{BB962C8B-B14F-4D97-AF65-F5344CB8AC3E}">
        <p14:creationId xmlns:p14="http://schemas.microsoft.com/office/powerpoint/2010/main" val="37009488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783" y="1057012"/>
            <a:ext cx="1560351" cy="25250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4007" y="5243119"/>
            <a:ext cx="639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confirmation page brings all of the application flows together.</a:t>
            </a:r>
          </a:p>
        </p:txBody>
      </p:sp>
    </p:spTree>
    <p:extLst>
      <p:ext uri="{BB962C8B-B14F-4D97-AF65-F5344CB8AC3E}">
        <p14:creationId xmlns:p14="http://schemas.microsoft.com/office/powerpoint/2010/main" val="2084777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007" y="5243119"/>
            <a:ext cx="7934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Severe errors within the applications redirect the browser to specific web pages.</a:t>
            </a:r>
          </a:p>
        </p:txBody>
      </p:sp>
    </p:spTree>
    <p:extLst>
      <p:ext uri="{BB962C8B-B14F-4D97-AF65-F5344CB8AC3E}">
        <p14:creationId xmlns:p14="http://schemas.microsoft.com/office/powerpoint/2010/main" val="1986014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5582331" y="2052683"/>
            <a:ext cx="3821370" cy="2284509"/>
            <a:chOff x="166103" y="182834"/>
            <a:chExt cx="6446116" cy="3853647"/>
          </a:xfrm>
        </p:grpSpPr>
        <p:grpSp>
          <p:nvGrpSpPr>
            <p:cNvPr id="55" name="Group 54"/>
            <p:cNvGrpSpPr/>
            <p:nvPr/>
          </p:nvGrpSpPr>
          <p:grpSpPr>
            <a:xfrm>
              <a:off x="166103" y="182834"/>
              <a:ext cx="5829285" cy="3187242"/>
              <a:chOff x="1423402" y="2395728"/>
              <a:chExt cx="5829285" cy="3187242"/>
            </a:xfrm>
          </p:grpSpPr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3402" y="2395728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2274" y="2527347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1146" y="2642444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0018" y="2779776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32" name="Picture 3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8890" y="2915598"/>
                <a:ext cx="5353797" cy="2667372"/>
              </a:xfrm>
              <a:prstGeom prst="rect">
                <a:avLst/>
              </a:prstGeom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782934" y="849239"/>
              <a:ext cx="5829285" cy="3187242"/>
              <a:chOff x="1423402" y="2395728"/>
              <a:chExt cx="5829285" cy="3187242"/>
            </a:xfrm>
          </p:grpSpPr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3402" y="2395728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2274" y="2527347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1146" y="2642444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0018" y="2779776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8890" y="2915598"/>
                <a:ext cx="5353797" cy="2667372"/>
              </a:xfrm>
              <a:prstGeom prst="rect">
                <a:avLst/>
              </a:prstGeom>
            </p:spPr>
          </p:pic>
        </p:grpSp>
      </p:grpSp>
      <p:grpSp>
        <p:nvGrpSpPr>
          <p:cNvPr id="63" name="Group 62"/>
          <p:cNvGrpSpPr/>
          <p:nvPr/>
        </p:nvGrpSpPr>
        <p:grpSpPr>
          <a:xfrm>
            <a:off x="6804964" y="3357955"/>
            <a:ext cx="3821370" cy="2284509"/>
            <a:chOff x="166103" y="182834"/>
            <a:chExt cx="6446116" cy="3853647"/>
          </a:xfrm>
        </p:grpSpPr>
        <p:grpSp>
          <p:nvGrpSpPr>
            <p:cNvPr id="64" name="Group 63"/>
            <p:cNvGrpSpPr/>
            <p:nvPr/>
          </p:nvGrpSpPr>
          <p:grpSpPr>
            <a:xfrm>
              <a:off x="166103" y="182834"/>
              <a:ext cx="5829285" cy="3187242"/>
              <a:chOff x="1423402" y="2395728"/>
              <a:chExt cx="5829285" cy="3187242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3402" y="2395728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2274" y="2527347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1146" y="2642444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0018" y="2779776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8890" y="2915598"/>
                <a:ext cx="5353797" cy="2667372"/>
              </a:xfrm>
              <a:prstGeom prst="rect">
                <a:avLst/>
              </a:prstGeom>
            </p:spPr>
          </p:pic>
        </p:grpSp>
        <p:grpSp>
          <p:nvGrpSpPr>
            <p:cNvPr id="65" name="Group 64"/>
            <p:cNvGrpSpPr/>
            <p:nvPr/>
          </p:nvGrpSpPr>
          <p:grpSpPr>
            <a:xfrm>
              <a:off x="782934" y="849239"/>
              <a:ext cx="5829285" cy="3187242"/>
              <a:chOff x="1423402" y="2395728"/>
              <a:chExt cx="5829285" cy="3187242"/>
            </a:xfrm>
          </p:grpSpPr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3402" y="2395728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2274" y="2527347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68" name="Picture 6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1146" y="2642444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0018" y="2779776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8890" y="2915598"/>
                <a:ext cx="5353797" cy="2667372"/>
              </a:xfrm>
              <a:prstGeom prst="rect">
                <a:avLst/>
              </a:prstGeom>
            </p:spPr>
          </p:pic>
        </p:grpSp>
      </p:grpSp>
      <p:grpSp>
        <p:nvGrpSpPr>
          <p:cNvPr id="76" name="Group 75"/>
          <p:cNvGrpSpPr/>
          <p:nvPr/>
        </p:nvGrpSpPr>
        <p:grpSpPr>
          <a:xfrm>
            <a:off x="467859" y="2052683"/>
            <a:ext cx="3821370" cy="2284509"/>
            <a:chOff x="166103" y="182834"/>
            <a:chExt cx="6446116" cy="3853647"/>
          </a:xfrm>
        </p:grpSpPr>
        <p:grpSp>
          <p:nvGrpSpPr>
            <p:cNvPr id="77" name="Group 76"/>
            <p:cNvGrpSpPr/>
            <p:nvPr/>
          </p:nvGrpSpPr>
          <p:grpSpPr>
            <a:xfrm>
              <a:off x="166103" y="182834"/>
              <a:ext cx="5829285" cy="3187242"/>
              <a:chOff x="1423402" y="2395728"/>
              <a:chExt cx="5829285" cy="3187242"/>
            </a:xfrm>
          </p:grpSpPr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3402" y="2395728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2274" y="2527347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1146" y="2642444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0018" y="2779776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8890" y="2915598"/>
                <a:ext cx="5353797" cy="2667372"/>
              </a:xfrm>
              <a:prstGeom prst="rect">
                <a:avLst/>
              </a:prstGeom>
            </p:spPr>
          </p:pic>
        </p:grpSp>
        <p:grpSp>
          <p:nvGrpSpPr>
            <p:cNvPr id="78" name="Group 77"/>
            <p:cNvGrpSpPr/>
            <p:nvPr/>
          </p:nvGrpSpPr>
          <p:grpSpPr>
            <a:xfrm>
              <a:off x="782934" y="849239"/>
              <a:ext cx="5829285" cy="3187242"/>
              <a:chOff x="1423402" y="2395728"/>
              <a:chExt cx="5829285" cy="3187242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3402" y="2395728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2274" y="2527347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1146" y="2642444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0018" y="2779776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8890" y="2915598"/>
                <a:ext cx="5353797" cy="2667372"/>
              </a:xfrm>
              <a:prstGeom prst="rect">
                <a:avLst/>
              </a:prstGeom>
            </p:spPr>
          </p:pic>
        </p:grpSp>
      </p:grpSp>
      <p:grpSp>
        <p:nvGrpSpPr>
          <p:cNvPr id="89" name="Group 88"/>
          <p:cNvGrpSpPr/>
          <p:nvPr/>
        </p:nvGrpSpPr>
        <p:grpSpPr>
          <a:xfrm>
            <a:off x="1690492" y="3403529"/>
            <a:ext cx="3821370" cy="2284509"/>
            <a:chOff x="166103" y="182834"/>
            <a:chExt cx="6446116" cy="3853647"/>
          </a:xfrm>
        </p:grpSpPr>
        <p:grpSp>
          <p:nvGrpSpPr>
            <p:cNvPr id="90" name="Group 89"/>
            <p:cNvGrpSpPr/>
            <p:nvPr/>
          </p:nvGrpSpPr>
          <p:grpSpPr>
            <a:xfrm>
              <a:off x="166103" y="182834"/>
              <a:ext cx="5829285" cy="3187242"/>
              <a:chOff x="1423402" y="2395728"/>
              <a:chExt cx="5829285" cy="3187242"/>
            </a:xfrm>
          </p:grpSpPr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3402" y="2395728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2274" y="2527347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1146" y="2642444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0018" y="2779776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101" name="Picture 10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8890" y="2915598"/>
                <a:ext cx="5353797" cy="2667372"/>
              </a:xfrm>
              <a:prstGeom prst="rect">
                <a:avLst/>
              </a:prstGeom>
            </p:spPr>
          </p:pic>
        </p:grpSp>
        <p:grpSp>
          <p:nvGrpSpPr>
            <p:cNvPr id="91" name="Group 90"/>
            <p:cNvGrpSpPr/>
            <p:nvPr/>
          </p:nvGrpSpPr>
          <p:grpSpPr>
            <a:xfrm>
              <a:off x="782934" y="849239"/>
              <a:ext cx="5829285" cy="3187242"/>
              <a:chOff x="1423402" y="2395728"/>
              <a:chExt cx="5829285" cy="3187242"/>
            </a:xfrm>
          </p:grpSpPr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23402" y="2395728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42274" y="2527347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61146" y="2642444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780018" y="2779776"/>
                <a:ext cx="5353797" cy="2667372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898890" y="2915598"/>
                <a:ext cx="5353797" cy="2667372"/>
              </a:xfrm>
              <a:prstGeom prst="rect">
                <a:avLst/>
              </a:prstGeom>
            </p:spPr>
          </p:pic>
        </p:grpSp>
      </p:grpSp>
      <p:sp>
        <p:nvSpPr>
          <p:cNvPr id="115" name="TextBox 114"/>
          <p:cNvSpPr txBox="1"/>
          <p:nvPr/>
        </p:nvSpPr>
        <p:spPr>
          <a:xfrm>
            <a:off x="3178276" y="156685"/>
            <a:ext cx="62712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 50 state flows, plus Washington D.C.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Variations in field across the different flows.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Mailing Address vs. Street Address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486" y="4714763"/>
            <a:ext cx="3173824" cy="1581265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1955" y="4792789"/>
            <a:ext cx="3173824" cy="158126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425" y="4861021"/>
            <a:ext cx="3173824" cy="1581265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2894" y="4942433"/>
            <a:ext cx="3173824" cy="158126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3364" y="5022951"/>
            <a:ext cx="3173824" cy="1581265"/>
          </a:xfrm>
          <a:prstGeom prst="rect">
            <a:avLst/>
          </a:prstGeom>
        </p:spPr>
      </p:pic>
      <p:grpSp>
        <p:nvGrpSpPr>
          <p:cNvPr id="104" name="Group 103"/>
          <p:cNvGrpSpPr/>
          <p:nvPr/>
        </p:nvGrpSpPr>
        <p:grpSpPr>
          <a:xfrm>
            <a:off x="2924155" y="4776830"/>
            <a:ext cx="3455702" cy="1889453"/>
            <a:chOff x="1423402" y="2395728"/>
            <a:chExt cx="5829285" cy="3187242"/>
          </a:xfrm>
        </p:grpSpPr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3402" y="2395728"/>
              <a:ext cx="5353797" cy="2667372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2274" y="2527347"/>
              <a:ext cx="5353797" cy="2667372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146" y="2642444"/>
              <a:ext cx="5353797" cy="2667372"/>
            </a:xfrm>
            <a:prstGeom prst="rect">
              <a:avLst/>
            </a:prstGeom>
          </p:spPr>
        </p:pic>
        <p:pic>
          <p:nvPicPr>
            <p:cNvPr id="108" name="Picture 10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0018" y="2779776"/>
              <a:ext cx="5353797" cy="2667372"/>
            </a:xfrm>
            <a:prstGeom prst="rect">
              <a:avLst/>
            </a:prstGeom>
          </p:spPr>
        </p:pic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8890" y="2915598"/>
              <a:ext cx="5353797" cy="2667372"/>
            </a:xfrm>
            <a:prstGeom prst="rect">
              <a:avLst/>
            </a:prstGeom>
          </p:spPr>
        </p:pic>
      </p:grpSp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1876" y="5178614"/>
            <a:ext cx="3173824" cy="15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70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91558"/>
            <a:ext cx="1213601" cy="460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91558"/>
            <a:ext cx="1213601" cy="460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91558"/>
            <a:ext cx="1213601" cy="4608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91558"/>
            <a:ext cx="1213601" cy="460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91558"/>
            <a:ext cx="1213601" cy="4608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91558"/>
            <a:ext cx="1213601" cy="4608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91558"/>
            <a:ext cx="1213601" cy="4608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91558"/>
            <a:ext cx="1213601" cy="460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91558"/>
            <a:ext cx="1213601" cy="4608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91558"/>
            <a:ext cx="1213601" cy="4608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552450"/>
            <a:ext cx="1213601" cy="4608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552450"/>
            <a:ext cx="1213601" cy="4608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552450"/>
            <a:ext cx="1213601" cy="4608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552450"/>
            <a:ext cx="1213601" cy="4608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552450"/>
            <a:ext cx="1213601" cy="4608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552450"/>
            <a:ext cx="1213601" cy="460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552450"/>
            <a:ext cx="1213601" cy="4608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552450"/>
            <a:ext cx="1213601" cy="4608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552450"/>
            <a:ext cx="1213601" cy="4608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552450"/>
            <a:ext cx="1213601" cy="4608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1022867"/>
            <a:ext cx="1213601" cy="4608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1022867"/>
            <a:ext cx="1213601" cy="4608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1022867"/>
            <a:ext cx="1213601" cy="4608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1022867"/>
            <a:ext cx="1213601" cy="46089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1022867"/>
            <a:ext cx="1213601" cy="4608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1022867"/>
            <a:ext cx="1213601" cy="46089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1022867"/>
            <a:ext cx="1213601" cy="46089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1022867"/>
            <a:ext cx="1213601" cy="46089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1022867"/>
            <a:ext cx="1213601" cy="46089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1022867"/>
            <a:ext cx="1213601" cy="46089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1483759"/>
            <a:ext cx="1213601" cy="46089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1483759"/>
            <a:ext cx="1213601" cy="46089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1483759"/>
            <a:ext cx="1213601" cy="4608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1483759"/>
            <a:ext cx="1213601" cy="4608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1483759"/>
            <a:ext cx="1213601" cy="4608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1483759"/>
            <a:ext cx="1213601" cy="4608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1483759"/>
            <a:ext cx="1213601" cy="46089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1483759"/>
            <a:ext cx="1213601" cy="46089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1483759"/>
            <a:ext cx="1213601" cy="4608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1483759"/>
            <a:ext cx="1213601" cy="46089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1954176"/>
            <a:ext cx="1213601" cy="46089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1954176"/>
            <a:ext cx="1213601" cy="46089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1954176"/>
            <a:ext cx="1213601" cy="46089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1954176"/>
            <a:ext cx="1213601" cy="4608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1954176"/>
            <a:ext cx="1213601" cy="46089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1954176"/>
            <a:ext cx="1213601" cy="46089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1954176"/>
            <a:ext cx="1213601" cy="46089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1954176"/>
            <a:ext cx="1213601" cy="46089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1954176"/>
            <a:ext cx="1213601" cy="46089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1954176"/>
            <a:ext cx="1213601" cy="4608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2405543"/>
            <a:ext cx="1213601" cy="4608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2405543"/>
            <a:ext cx="1213601" cy="4608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2405543"/>
            <a:ext cx="1213601" cy="4608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2405543"/>
            <a:ext cx="1213601" cy="46089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2405543"/>
            <a:ext cx="1213601" cy="4608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2405543"/>
            <a:ext cx="1213601" cy="4608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2405543"/>
            <a:ext cx="1213601" cy="4608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2405543"/>
            <a:ext cx="1213601" cy="46089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2405543"/>
            <a:ext cx="1213601" cy="46089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2405543"/>
            <a:ext cx="1213601" cy="46089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2866435"/>
            <a:ext cx="1213601" cy="46089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2866435"/>
            <a:ext cx="1213601" cy="46089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2866435"/>
            <a:ext cx="1213601" cy="46089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2866435"/>
            <a:ext cx="1213601" cy="4608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2866435"/>
            <a:ext cx="1213601" cy="46089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2866435"/>
            <a:ext cx="1213601" cy="46089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2866435"/>
            <a:ext cx="1213601" cy="46089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2866435"/>
            <a:ext cx="1213601" cy="46089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2866435"/>
            <a:ext cx="1213601" cy="46089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2866435"/>
            <a:ext cx="1213601" cy="46089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3327327"/>
            <a:ext cx="1213601" cy="46089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3327327"/>
            <a:ext cx="1213601" cy="46089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3327327"/>
            <a:ext cx="1213601" cy="46089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3327327"/>
            <a:ext cx="1213601" cy="46089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3327327"/>
            <a:ext cx="1213601" cy="46089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3327327"/>
            <a:ext cx="1213601" cy="4608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3327327"/>
            <a:ext cx="1213601" cy="46089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3327327"/>
            <a:ext cx="1213601" cy="46089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3327327"/>
            <a:ext cx="1213601" cy="46089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3327327"/>
            <a:ext cx="1213601" cy="4608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3788219"/>
            <a:ext cx="1213601" cy="46089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3788219"/>
            <a:ext cx="1213601" cy="46089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3788219"/>
            <a:ext cx="1213601" cy="46089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3788219"/>
            <a:ext cx="1213601" cy="46089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3788219"/>
            <a:ext cx="1213601" cy="46089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3788219"/>
            <a:ext cx="1213601" cy="46089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3788219"/>
            <a:ext cx="1213601" cy="46089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3788219"/>
            <a:ext cx="1213601" cy="46089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106" y="3797744"/>
            <a:ext cx="1213601" cy="46089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3788219"/>
            <a:ext cx="1213601" cy="460892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4268161"/>
            <a:ext cx="1213601" cy="460892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4268161"/>
            <a:ext cx="1213601" cy="460892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4268161"/>
            <a:ext cx="1213601" cy="46089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4268161"/>
            <a:ext cx="1213601" cy="46089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4268161"/>
            <a:ext cx="1213601" cy="46089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4268161"/>
            <a:ext cx="1213601" cy="460892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4268161"/>
            <a:ext cx="1213601" cy="460892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4268161"/>
            <a:ext cx="1213601" cy="460892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106" y="4277686"/>
            <a:ext cx="1213601" cy="46089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4268161"/>
            <a:ext cx="1213601" cy="460892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524605" y="4998642"/>
            <a:ext cx="8252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Over 100 active code branches at a time…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Multiple teams actively expanding the test base…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Others enhancing existing tests…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Rapid development projects that are not creating new tests.</a:t>
            </a:r>
          </a:p>
        </p:txBody>
      </p:sp>
    </p:spTree>
    <p:extLst>
      <p:ext uri="{BB962C8B-B14F-4D97-AF65-F5344CB8AC3E}">
        <p14:creationId xmlns:p14="http://schemas.microsoft.com/office/powerpoint/2010/main" val="2800729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91558"/>
            <a:ext cx="1213601" cy="460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91558"/>
            <a:ext cx="1213601" cy="460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91558"/>
            <a:ext cx="1213601" cy="4608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91558"/>
            <a:ext cx="1213601" cy="4608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91558"/>
            <a:ext cx="1213601" cy="4608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91558"/>
            <a:ext cx="1213601" cy="4608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91558"/>
            <a:ext cx="1213601" cy="4608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91558"/>
            <a:ext cx="1213601" cy="4608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91558"/>
            <a:ext cx="1213601" cy="4608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91558"/>
            <a:ext cx="1213601" cy="46089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552450"/>
            <a:ext cx="1213601" cy="4608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552450"/>
            <a:ext cx="1213601" cy="46089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552450"/>
            <a:ext cx="1213601" cy="46089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552450"/>
            <a:ext cx="1213601" cy="46089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552450"/>
            <a:ext cx="1213601" cy="4608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552450"/>
            <a:ext cx="1213601" cy="4608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552450"/>
            <a:ext cx="1213601" cy="4608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552450"/>
            <a:ext cx="1213601" cy="4608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552450"/>
            <a:ext cx="1213601" cy="46089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552450"/>
            <a:ext cx="1213601" cy="4608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1022867"/>
            <a:ext cx="1213601" cy="4608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1022867"/>
            <a:ext cx="1213601" cy="4608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1022867"/>
            <a:ext cx="1213601" cy="4608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1022867"/>
            <a:ext cx="1213601" cy="46089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1022867"/>
            <a:ext cx="1213601" cy="4608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1022867"/>
            <a:ext cx="1213601" cy="46089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1022867"/>
            <a:ext cx="1213601" cy="46089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1022867"/>
            <a:ext cx="1213601" cy="46089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1022867"/>
            <a:ext cx="1213601" cy="46089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1022867"/>
            <a:ext cx="1213601" cy="46089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1483759"/>
            <a:ext cx="1213601" cy="46089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1483759"/>
            <a:ext cx="1213601" cy="46089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1483759"/>
            <a:ext cx="1213601" cy="46089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1483759"/>
            <a:ext cx="1213601" cy="46089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1483759"/>
            <a:ext cx="1213601" cy="46089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1483759"/>
            <a:ext cx="1213601" cy="46089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1483759"/>
            <a:ext cx="1213601" cy="46089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1483759"/>
            <a:ext cx="1213601" cy="46089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1483759"/>
            <a:ext cx="1213601" cy="4608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1483759"/>
            <a:ext cx="1213601" cy="46089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1954176"/>
            <a:ext cx="1213601" cy="46089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1954176"/>
            <a:ext cx="1213601" cy="46089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1954176"/>
            <a:ext cx="1213601" cy="460892"/>
          </a:xfrm>
          <a:prstGeom prst="rect">
            <a:avLst/>
          </a:prstGeom>
          <a:effectLst>
            <a:glow rad="228600">
              <a:srgbClr val="FF0000"/>
            </a:glow>
          </a:effec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1954176"/>
            <a:ext cx="1213601" cy="46089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1954176"/>
            <a:ext cx="1213601" cy="46089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1954176"/>
            <a:ext cx="1213601" cy="46089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1954176"/>
            <a:ext cx="1213601" cy="46089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1954176"/>
            <a:ext cx="1213601" cy="46089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1954176"/>
            <a:ext cx="1213601" cy="46089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1954176"/>
            <a:ext cx="1213601" cy="46089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2405543"/>
            <a:ext cx="1213601" cy="46089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2405543"/>
            <a:ext cx="1213601" cy="46089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2405543"/>
            <a:ext cx="1213601" cy="46089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2405543"/>
            <a:ext cx="1213601" cy="46089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2405543"/>
            <a:ext cx="1213601" cy="4608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2405543"/>
            <a:ext cx="1213601" cy="46089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2405543"/>
            <a:ext cx="1213601" cy="46089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2405543"/>
            <a:ext cx="1213601" cy="46089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2405543"/>
            <a:ext cx="1213601" cy="46089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2405543"/>
            <a:ext cx="1213601" cy="46089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2866435"/>
            <a:ext cx="1213601" cy="46089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2866435"/>
            <a:ext cx="1213601" cy="46089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2866435"/>
            <a:ext cx="1213601" cy="46089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2866435"/>
            <a:ext cx="1213601" cy="46089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2866435"/>
            <a:ext cx="1213601" cy="46089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2866435"/>
            <a:ext cx="1213601" cy="46089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2866435"/>
            <a:ext cx="1213601" cy="460892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2866435"/>
            <a:ext cx="1213601" cy="46089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2866435"/>
            <a:ext cx="1213601" cy="46089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2866435"/>
            <a:ext cx="1213601" cy="46089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3327327"/>
            <a:ext cx="1213601" cy="46089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3327327"/>
            <a:ext cx="1213601" cy="46089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3327327"/>
            <a:ext cx="1213601" cy="46089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3327327"/>
            <a:ext cx="1213601" cy="460892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3327327"/>
            <a:ext cx="1213601" cy="460892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3327327"/>
            <a:ext cx="1213601" cy="460892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3327327"/>
            <a:ext cx="1213601" cy="46089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3327327"/>
            <a:ext cx="1213601" cy="46089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8005" y="3327327"/>
            <a:ext cx="1213601" cy="46089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3327327"/>
            <a:ext cx="1213601" cy="46089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3788219"/>
            <a:ext cx="1213601" cy="46089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3788219"/>
            <a:ext cx="1213601" cy="46089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3788219"/>
            <a:ext cx="1213601" cy="46089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3788219"/>
            <a:ext cx="1213601" cy="46089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3788219"/>
            <a:ext cx="1213601" cy="46089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3788219"/>
            <a:ext cx="1213601" cy="46089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3788219"/>
            <a:ext cx="1213601" cy="46089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3788219"/>
            <a:ext cx="1213601" cy="460892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106" y="3797744"/>
            <a:ext cx="1213601" cy="46089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3788219"/>
            <a:ext cx="1213601" cy="460892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505" y="4268161"/>
            <a:ext cx="1213601" cy="460892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705" y="4268161"/>
            <a:ext cx="1213601" cy="460892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905" y="4268161"/>
            <a:ext cx="1213601" cy="46089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105" y="4268161"/>
            <a:ext cx="1213601" cy="46089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305" y="4268161"/>
            <a:ext cx="1213601" cy="460892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505" y="4268161"/>
            <a:ext cx="1213601" cy="460892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05" y="4268161"/>
            <a:ext cx="1213601" cy="460892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105" y="4268161"/>
            <a:ext cx="1213601" cy="460892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4106" y="4277686"/>
            <a:ext cx="1213601" cy="46089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05" y="4268161"/>
            <a:ext cx="1213601" cy="46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752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Numbers, </a:t>
            </a:r>
            <a:br>
              <a:rPr lang="en-US" dirty="0"/>
            </a:br>
            <a:r>
              <a:rPr lang="en-US" sz="4000" dirty="0"/>
              <a:t>Because They Help Us Make Informed Decisions… 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01887284"/>
              </p:ext>
            </p:extLst>
          </p:nvPr>
        </p:nvGraphicFramePr>
        <p:xfrm>
          <a:off x="2964426" y="2389239"/>
          <a:ext cx="6674465" cy="36538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272578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Numbers, </a:t>
            </a:r>
            <a:br>
              <a:rPr lang="en-US" dirty="0"/>
            </a:br>
            <a:r>
              <a:rPr lang="en-US" sz="4000" dirty="0"/>
              <a:t>Because They Help Us Make Informed Decisions… </a:t>
            </a:r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2535062" y="2459115"/>
          <a:ext cx="7121876" cy="295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96373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The unquantifiable…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1401" y="1996294"/>
            <a:ext cx="984046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Calculating permutations for what could be the number of tests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300 Known Properties across 40+ pages…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51 Unique States…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30 Average Properties per Client flow…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28530" y="4827813"/>
            <a:ext cx="34674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Carry the one…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9793" y="5610687"/>
            <a:ext cx="36931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… Divide by zero…</a:t>
            </a:r>
          </a:p>
        </p:txBody>
      </p:sp>
    </p:spTree>
    <p:extLst>
      <p:ext uri="{BB962C8B-B14F-4D97-AF65-F5344CB8AC3E}">
        <p14:creationId xmlns:p14="http://schemas.microsoft.com/office/powerpoint/2010/main" val="34735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5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i.imgflip.com/1hf22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2184" y="6858"/>
            <a:ext cx="9134856" cy="685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42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318" y="288925"/>
            <a:ext cx="4672057" cy="1325563"/>
          </a:xfrm>
        </p:spPr>
        <p:txBody>
          <a:bodyPr/>
          <a:lstStyle/>
          <a:p>
            <a:r>
              <a:rPr lang="en-US" dirty="0"/>
              <a:t>Hello!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318" y="1785257"/>
            <a:ext cx="6610827" cy="4757585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System Test Engineer Lead</a:t>
            </a:r>
          </a:p>
          <a:p>
            <a:pPr lvl="1"/>
            <a:r>
              <a:rPr lang="en-US" sz="2000" dirty="0"/>
              <a:t>Progressive Insurance (Mayfield Village, Ohio)</a:t>
            </a:r>
          </a:p>
          <a:p>
            <a:pPr lvl="1"/>
            <a:r>
              <a:rPr lang="en-US" sz="2000" dirty="0"/>
              <a:t>Hybrid Developer / QA</a:t>
            </a:r>
          </a:p>
          <a:p>
            <a:pPr lvl="1"/>
            <a:r>
              <a:rPr lang="en-US" sz="2000" dirty="0"/>
              <a:t>Create tools and processes to solve testing challenges</a:t>
            </a:r>
            <a:endParaRPr lang="en-US" dirty="0"/>
          </a:p>
          <a:p>
            <a:endParaRPr lang="en-US" dirty="0"/>
          </a:p>
          <a:p>
            <a:r>
              <a:rPr lang="en-US" dirty="0"/>
              <a:t>Previous work…</a:t>
            </a:r>
          </a:p>
          <a:p>
            <a:pPr lvl="1"/>
            <a:r>
              <a:rPr lang="en-US" dirty="0"/>
              <a:t>Telecom software</a:t>
            </a:r>
          </a:p>
          <a:p>
            <a:pPr lvl="1"/>
            <a:r>
              <a:rPr lang="en-US" dirty="0"/>
              <a:t>Voice over IP</a:t>
            </a:r>
          </a:p>
          <a:p>
            <a:endParaRPr lang="en-US" dirty="0"/>
          </a:p>
          <a:p>
            <a:r>
              <a:rPr lang="en-US" dirty="0"/>
              <a:t>Cleveland Game Developers Organizer</a:t>
            </a:r>
          </a:p>
          <a:p>
            <a:endParaRPr lang="en-US" dirty="0"/>
          </a:p>
          <a:p>
            <a:r>
              <a:rPr lang="en-US" dirty="0"/>
              <a:t>Maker, developer, experimenter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9" t="15793" r="14288" b="31253"/>
          <a:stretch/>
        </p:blipFill>
        <p:spPr>
          <a:xfrm>
            <a:off x="9405257" y="5246914"/>
            <a:ext cx="2786743" cy="1611086"/>
          </a:xfrm>
          <a:prstGeom prst="rect">
            <a:avLst/>
          </a:prstGeom>
        </p:spPr>
      </p:pic>
      <p:pic>
        <p:nvPicPr>
          <p:cNvPr id="11266" name="Picture 2" descr="http://mattperrin.github.io/projects/dinosaurrdash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8" r="16528"/>
          <a:stretch/>
        </p:blipFill>
        <p:spPr bwMode="auto">
          <a:xfrm>
            <a:off x="7600231" y="5278727"/>
            <a:ext cx="1805025" cy="1579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mattperrin.github.io/projects/TwitchTa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232" y="3091543"/>
            <a:ext cx="4591768" cy="21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8415" y="297663"/>
            <a:ext cx="4553585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529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0"/>
            <a:ext cx="8890000" cy="6868964"/>
          </a:xfrm>
        </p:spPr>
      </p:pic>
    </p:spTree>
    <p:extLst>
      <p:ext uri="{BB962C8B-B14F-4D97-AF65-F5344CB8AC3E}">
        <p14:creationId xmlns:p14="http://schemas.microsoft.com/office/powerpoint/2010/main" val="4147838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4" y="4064794"/>
            <a:ext cx="4118330" cy="2595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95" y="506240"/>
            <a:ext cx="4696805" cy="263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9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4432" cy="6858000"/>
          </a:xfrm>
        </p:spPr>
      </p:pic>
    </p:spTree>
    <p:extLst>
      <p:ext uri="{BB962C8B-B14F-4D97-AF65-F5344CB8AC3E}">
        <p14:creationId xmlns:p14="http://schemas.microsoft.com/office/powerpoint/2010/main" val="12148876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the Passed tests…?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do with all that data that’s been collected?</a:t>
            </a:r>
          </a:p>
          <a:p>
            <a:r>
              <a:rPr lang="en-US" dirty="0"/>
              <a:t>What information could be repurposed from those Passed tests?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84" y="4064794"/>
            <a:ext cx="4118330" cy="25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7451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cinemafanatic.files.wordpress.com/2010/07/raiders_of_the_lost_ark_en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4088"/>
            <a:ext cx="12194694" cy="5185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395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Concept… Two “Bots”, Working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Discovery Bot identifies testing opportunities…</a:t>
            </a:r>
          </a:p>
          <a:p>
            <a:r>
              <a:rPr lang="en-US" dirty="0"/>
              <a:t>The Exploratory Bot performs those tests…</a:t>
            </a:r>
          </a:p>
          <a:p>
            <a:pPr lvl="1"/>
            <a:r>
              <a:rPr lang="en-US" dirty="0"/>
              <a:t>You can’t explore a cave until it’s been discovered… </a:t>
            </a:r>
          </a:p>
          <a:p>
            <a:endParaRPr lang="en-US" dirty="0"/>
          </a:p>
          <a:p>
            <a:r>
              <a:rPr lang="en-US" dirty="0"/>
              <a:t>Reuses as much as possible..</a:t>
            </a:r>
          </a:p>
          <a:p>
            <a:pPr lvl="1"/>
            <a:r>
              <a:rPr lang="en-US" dirty="0"/>
              <a:t>WebDriver wrapper</a:t>
            </a:r>
          </a:p>
          <a:p>
            <a:pPr lvl="1"/>
            <a:r>
              <a:rPr lang="en-US" dirty="0"/>
              <a:t>Configuration</a:t>
            </a:r>
          </a:p>
          <a:p>
            <a:pPr lvl="1"/>
            <a:r>
              <a:rPr lang="en-US" dirty="0"/>
              <a:t>Existing data / page objects</a:t>
            </a:r>
          </a:p>
          <a:p>
            <a:r>
              <a:rPr lang="en-US" dirty="0"/>
              <a:t>Generate data, not test code itself.</a:t>
            </a:r>
          </a:p>
        </p:txBody>
      </p:sp>
    </p:spTree>
    <p:extLst>
      <p:ext uri="{BB962C8B-B14F-4D97-AF65-F5344CB8AC3E}">
        <p14:creationId xmlns:p14="http://schemas.microsoft.com/office/powerpoint/2010/main" val="413985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0" y="1260870"/>
            <a:ext cx="11361632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565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0" y="0"/>
            <a:ext cx="11560400" cy="6858000"/>
          </a:xfrm>
          <a:prstGeom prst="rect">
            <a:avLst/>
          </a:prstGeom>
        </p:spPr>
      </p:pic>
      <p:sp>
        <p:nvSpPr>
          <p:cNvPr id="8" name="Arrow: Left 7"/>
          <p:cNvSpPr/>
          <p:nvPr/>
        </p:nvSpPr>
        <p:spPr>
          <a:xfrm>
            <a:off x="1609725" y="1628775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/>
          <p:cNvSpPr/>
          <p:nvPr/>
        </p:nvSpPr>
        <p:spPr>
          <a:xfrm>
            <a:off x="6864936" y="2667000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/>
          <p:cNvSpPr/>
          <p:nvPr/>
        </p:nvSpPr>
        <p:spPr>
          <a:xfrm>
            <a:off x="6019800" y="2819400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/>
          <p:cNvSpPr/>
          <p:nvPr/>
        </p:nvSpPr>
        <p:spPr>
          <a:xfrm>
            <a:off x="4981575" y="2286000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5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0" y="0"/>
            <a:ext cx="11560400" cy="6858000"/>
          </a:xfrm>
          <a:prstGeom prst="rect">
            <a:avLst/>
          </a:prstGeom>
        </p:spPr>
      </p:pic>
      <p:sp>
        <p:nvSpPr>
          <p:cNvPr id="9" name="Arrow: Left 8"/>
          <p:cNvSpPr/>
          <p:nvPr/>
        </p:nvSpPr>
        <p:spPr>
          <a:xfrm>
            <a:off x="6472237" y="3190875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/>
          <p:cNvSpPr/>
          <p:nvPr/>
        </p:nvSpPr>
        <p:spPr>
          <a:xfrm>
            <a:off x="6953250" y="4648200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Left 5"/>
          <p:cNvSpPr/>
          <p:nvPr/>
        </p:nvSpPr>
        <p:spPr>
          <a:xfrm>
            <a:off x="5081587" y="3609975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6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" y="0"/>
            <a:ext cx="11632254" cy="6858000"/>
          </a:xfrm>
          <a:prstGeom prst="rect">
            <a:avLst/>
          </a:prstGeom>
        </p:spPr>
      </p:pic>
      <p:sp>
        <p:nvSpPr>
          <p:cNvPr id="6" name="Arrow: Left 5"/>
          <p:cNvSpPr/>
          <p:nvPr/>
        </p:nvSpPr>
        <p:spPr>
          <a:xfrm>
            <a:off x="6563047" y="1512468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/>
          <p:cNvSpPr/>
          <p:nvPr/>
        </p:nvSpPr>
        <p:spPr>
          <a:xfrm>
            <a:off x="4609549" y="2295182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4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Goals – Concepts &amp; Ideas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Raise the value of what UI test automation (WebDriver) can provide by </a:t>
            </a:r>
            <a:r>
              <a:rPr lang="en-US" u="sng" dirty="0"/>
              <a:t>creating unique scenario</a:t>
            </a:r>
            <a:r>
              <a:rPr lang="en-US" dirty="0"/>
              <a:t>s.</a:t>
            </a:r>
          </a:p>
          <a:p>
            <a:endParaRPr lang="en-US" dirty="0"/>
          </a:p>
          <a:p>
            <a:r>
              <a:rPr lang="en-US" dirty="0"/>
              <a:t>Leveraging Testability  to </a:t>
            </a:r>
            <a:r>
              <a:rPr lang="en-US" u="sng" dirty="0"/>
              <a:t>discover</a:t>
            </a:r>
            <a:r>
              <a:rPr lang="en-US" dirty="0"/>
              <a:t> failures points and </a:t>
            </a:r>
            <a:r>
              <a:rPr lang="en-US" u="sng" dirty="0"/>
              <a:t>explore</a:t>
            </a:r>
            <a:r>
              <a:rPr lang="en-US" dirty="0"/>
              <a:t> them.</a:t>
            </a:r>
          </a:p>
          <a:p>
            <a:endParaRPr lang="en-US" dirty="0"/>
          </a:p>
          <a:p>
            <a:r>
              <a:rPr lang="en-US" dirty="0"/>
              <a:t>Test for </a:t>
            </a:r>
            <a:r>
              <a:rPr lang="en-US" u="sng" dirty="0"/>
              <a:t>the unexpected</a:t>
            </a:r>
            <a:r>
              <a:rPr lang="en-US" dirty="0"/>
              <a:t>, or the </a:t>
            </a:r>
            <a:r>
              <a:rPr lang="en-US" u="sng" dirty="0"/>
              <a:t>unintended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249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" y="0"/>
            <a:ext cx="11632254" cy="6858000"/>
          </a:xfrm>
          <a:prstGeom prst="rect">
            <a:avLst/>
          </a:prstGeom>
        </p:spPr>
      </p:pic>
      <p:sp>
        <p:nvSpPr>
          <p:cNvPr id="6" name="Arrow: Left 5"/>
          <p:cNvSpPr/>
          <p:nvPr/>
        </p:nvSpPr>
        <p:spPr>
          <a:xfrm>
            <a:off x="6618348" y="3041355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/>
          <p:cNvSpPr/>
          <p:nvPr/>
        </p:nvSpPr>
        <p:spPr>
          <a:xfrm>
            <a:off x="5313330" y="3346155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5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" y="0"/>
            <a:ext cx="11632254" cy="6858000"/>
          </a:xfrm>
          <a:prstGeom prst="rect">
            <a:avLst/>
          </a:prstGeom>
        </p:spPr>
      </p:pic>
      <p:sp>
        <p:nvSpPr>
          <p:cNvPr id="6" name="Arrow: Left 5"/>
          <p:cNvSpPr/>
          <p:nvPr/>
        </p:nvSpPr>
        <p:spPr>
          <a:xfrm>
            <a:off x="5073634" y="4408517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 6"/>
          <p:cNvSpPr/>
          <p:nvPr/>
        </p:nvSpPr>
        <p:spPr>
          <a:xfrm>
            <a:off x="6467428" y="3736772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/>
          <p:cNvSpPr/>
          <p:nvPr/>
        </p:nvSpPr>
        <p:spPr>
          <a:xfrm>
            <a:off x="5073633" y="5129088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/>
          <p:cNvSpPr/>
          <p:nvPr/>
        </p:nvSpPr>
        <p:spPr>
          <a:xfrm>
            <a:off x="6877280" y="5305538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3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73" y="0"/>
            <a:ext cx="11632254" cy="6858000"/>
          </a:xfrm>
          <a:prstGeom prst="rect">
            <a:avLst/>
          </a:prstGeom>
        </p:spPr>
      </p:pic>
      <p:sp>
        <p:nvSpPr>
          <p:cNvPr id="6" name="Arrow: Left 5"/>
          <p:cNvSpPr/>
          <p:nvPr/>
        </p:nvSpPr>
        <p:spPr>
          <a:xfrm>
            <a:off x="6324783" y="5681360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/>
          <p:cNvSpPr/>
          <p:nvPr/>
        </p:nvSpPr>
        <p:spPr>
          <a:xfrm>
            <a:off x="5100513" y="5936929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/>
          <p:cNvSpPr/>
          <p:nvPr/>
        </p:nvSpPr>
        <p:spPr>
          <a:xfrm>
            <a:off x="6881995" y="6100846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8" y="0"/>
            <a:ext cx="11608303" cy="6858000"/>
          </a:xfrm>
          <a:prstGeom prst="rect">
            <a:avLst/>
          </a:prstGeom>
        </p:spPr>
      </p:pic>
      <p:sp>
        <p:nvSpPr>
          <p:cNvPr id="6" name="Arrow: Left 5"/>
          <p:cNvSpPr/>
          <p:nvPr/>
        </p:nvSpPr>
        <p:spPr>
          <a:xfrm>
            <a:off x="7398981" y="2822750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Left 4"/>
          <p:cNvSpPr/>
          <p:nvPr/>
        </p:nvSpPr>
        <p:spPr>
          <a:xfrm>
            <a:off x="7222027" y="3329863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/>
          <p:cNvSpPr/>
          <p:nvPr/>
        </p:nvSpPr>
        <p:spPr>
          <a:xfrm>
            <a:off x="6246130" y="5423557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 9"/>
          <p:cNvSpPr/>
          <p:nvPr/>
        </p:nvSpPr>
        <p:spPr>
          <a:xfrm>
            <a:off x="8200697" y="5833412"/>
            <a:ext cx="1114425" cy="304800"/>
          </a:xfrm>
          <a:prstGeom prst="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383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Development team has Testability in mind.</a:t>
            </a:r>
          </a:p>
          <a:p>
            <a:r>
              <a:rPr lang="en-US" dirty="0"/>
              <a:t>Elements are identifiable, with well-formed IDs or Patternable IDs</a:t>
            </a:r>
          </a:p>
          <a:p>
            <a:r>
              <a:rPr lang="en-US" dirty="0"/>
              <a:t>And have identifiable attributes</a:t>
            </a:r>
          </a:p>
          <a:p>
            <a:pPr lvl="1"/>
            <a:r>
              <a:rPr lang="en-US" dirty="0"/>
              <a:t>Type, Class, Value</a:t>
            </a:r>
          </a:p>
          <a:p>
            <a:pPr lvl="1"/>
            <a:r>
              <a:rPr lang="en-US" dirty="0"/>
              <a:t>Hidden</a:t>
            </a:r>
          </a:p>
          <a:p>
            <a:pPr lvl="1"/>
            <a:r>
              <a:rPr lang="en-US" dirty="0"/>
              <a:t>“Submit”</a:t>
            </a:r>
          </a:p>
          <a:p>
            <a:pPr lvl="1"/>
            <a:endParaRPr lang="en-US" dirty="0"/>
          </a:p>
          <a:p>
            <a:r>
              <a:rPr lang="en-US" dirty="0"/>
              <a:t>And because every app is different… </a:t>
            </a:r>
          </a:p>
          <a:p>
            <a:pPr lvl="1"/>
            <a:r>
              <a:rPr lang="en-US" dirty="0"/>
              <a:t>Selects contain Options</a:t>
            </a:r>
          </a:p>
          <a:p>
            <a:pPr lvl="1"/>
            <a:r>
              <a:rPr lang="en-US" dirty="0"/>
              <a:t>Radio and Checkbox have Values associated to them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7834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Discovered elements…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38769" cy="4351338"/>
          </a:xfrm>
        </p:spPr>
        <p:txBody>
          <a:bodyPr>
            <a:noAutofit/>
          </a:bodyPr>
          <a:lstStyle/>
          <a:p>
            <a:r>
              <a:rPr lang="en-US" sz="1600" dirty="0"/>
              <a:t>#</a:t>
            </a:r>
            <a:r>
              <a:rPr lang="en-US" sz="1600" dirty="0" err="1"/>
              <a:t>UserEntry_Firstname</a:t>
            </a:r>
            <a:r>
              <a:rPr lang="en-US" sz="1600" dirty="0"/>
              <a:t> – Input </a:t>
            </a:r>
          </a:p>
          <a:p>
            <a:pPr lvl="1"/>
            <a:r>
              <a:rPr lang="en-US" sz="1600" dirty="0"/>
              <a:t>Type=text</a:t>
            </a:r>
          </a:p>
          <a:p>
            <a:r>
              <a:rPr lang="en-US" sz="1600" dirty="0"/>
              <a:t>#</a:t>
            </a:r>
            <a:r>
              <a:rPr lang="en-US" sz="1600" dirty="0" err="1"/>
              <a:t>UserEntry_Lastname</a:t>
            </a:r>
            <a:r>
              <a:rPr lang="en-US" sz="1600" dirty="0"/>
              <a:t> – Input</a:t>
            </a:r>
          </a:p>
          <a:p>
            <a:pPr lvl="1"/>
            <a:r>
              <a:rPr lang="en-US" sz="1600" dirty="0"/>
              <a:t>Type=text</a:t>
            </a:r>
          </a:p>
          <a:p>
            <a:r>
              <a:rPr lang="en-US" sz="1600" dirty="0"/>
              <a:t>#</a:t>
            </a:r>
            <a:r>
              <a:rPr lang="en-US" sz="1600" dirty="0" err="1"/>
              <a:t>UserEntry_Suffix</a:t>
            </a:r>
            <a:r>
              <a:rPr lang="en-US" sz="1600" dirty="0"/>
              <a:t> – Select</a:t>
            </a:r>
          </a:p>
          <a:p>
            <a:pPr lvl="1"/>
            <a:r>
              <a:rPr lang="en-US" sz="1600" dirty="0"/>
              <a:t>Options – “Jr”, “Sr”, “I”, “II”, “III”</a:t>
            </a:r>
          </a:p>
          <a:p>
            <a:r>
              <a:rPr lang="en-US" sz="1600" dirty="0"/>
              <a:t>#</a:t>
            </a:r>
            <a:r>
              <a:rPr lang="en-US" sz="1600" dirty="0" err="1"/>
              <a:t>UserEntry_POBox</a:t>
            </a:r>
            <a:r>
              <a:rPr lang="en-US" sz="1600" dirty="0"/>
              <a:t> – Input</a:t>
            </a:r>
          </a:p>
          <a:p>
            <a:pPr lvl="1"/>
            <a:r>
              <a:rPr lang="en-US" sz="1600" dirty="0"/>
              <a:t>Type=button, Class=ng-hide</a:t>
            </a:r>
          </a:p>
          <a:p>
            <a:r>
              <a:rPr lang="en-US" sz="1600" dirty="0"/>
              <a:t>Input[name=‘</a:t>
            </a:r>
            <a:r>
              <a:rPr lang="en-US" sz="1600" dirty="0" err="1"/>
              <a:t>UserEntry_Gender</a:t>
            </a:r>
            <a:r>
              <a:rPr lang="en-US" sz="1600" dirty="0"/>
              <a:t>’]</a:t>
            </a:r>
          </a:p>
          <a:p>
            <a:pPr lvl="1"/>
            <a:r>
              <a:rPr lang="en-US" sz="1600" dirty="0"/>
              <a:t>Type=radio, multiple element / values present</a:t>
            </a:r>
          </a:p>
          <a:p>
            <a:r>
              <a:rPr lang="en-US" sz="1600" dirty="0"/>
              <a:t>#</a:t>
            </a:r>
            <a:r>
              <a:rPr lang="en-US" sz="1600" dirty="0" err="1"/>
              <a:t>UserEntry_Submit</a:t>
            </a:r>
            <a:r>
              <a:rPr lang="en-US" sz="1600" dirty="0"/>
              <a:t> – Input – Type=text</a:t>
            </a:r>
          </a:p>
          <a:p>
            <a:pPr lvl="1"/>
            <a:r>
              <a:rPr lang="en-US" sz="1600" dirty="0"/>
              <a:t>Type=button, class includes ‘submit-button’</a:t>
            </a:r>
          </a:p>
          <a:p>
            <a:r>
              <a:rPr lang="en-US" sz="1600" dirty="0"/>
              <a:t>#</a:t>
            </a:r>
            <a:r>
              <a:rPr lang="en-US" sz="1600" dirty="0" err="1"/>
              <a:t>StreetInformation_IsPOBox</a:t>
            </a:r>
            <a:endParaRPr lang="en-US" sz="1600" dirty="0"/>
          </a:p>
          <a:p>
            <a:pPr lvl="1"/>
            <a:r>
              <a:rPr lang="en-US" sz="1600" dirty="0"/>
              <a:t>Type=checked, values for True / False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5" name="Arrow: Left 4"/>
          <p:cNvSpPr/>
          <p:nvPr/>
        </p:nvSpPr>
        <p:spPr>
          <a:xfrm>
            <a:off x="5644718" y="1715662"/>
            <a:ext cx="4705166" cy="54673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Poor candidate, would not explore…</a:t>
            </a:r>
          </a:p>
        </p:txBody>
      </p:sp>
      <p:sp>
        <p:nvSpPr>
          <p:cNvPr id="6" name="Arrow: Left 5"/>
          <p:cNvSpPr/>
          <p:nvPr/>
        </p:nvSpPr>
        <p:spPr>
          <a:xfrm>
            <a:off x="5644718" y="2311473"/>
            <a:ext cx="4705166" cy="54673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Poor candidate, would not explore…</a:t>
            </a:r>
          </a:p>
        </p:txBody>
      </p:sp>
      <p:sp>
        <p:nvSpPr>
          <p:cNvPr id="7" name="Arrow: Left 6"/>
          <p:cNvSpPr/>
          <p:nvPr/>
        </p:nvSpPr>
        <p:spPr>
          <a:xfrm>
            <a:off x="5644718" y="2966833"/>
            <a:ext cx="4705166" cy="54673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Discovered Options for Exploration</a:t>
            </a:r>
          </a:p>
        </p:txBody>
      </p:sp>
      <p:sp>
        <p:nvSpPr>
          <p:cNvPr id="8" name="Arrow: Left 7"/>
          <p:cNvSpPr/>
          <p:nvPr/>
        </p:nvSpPr>
        <p:spPr>
          <a:xfrm>
            <a:off x="5644718" y="3732390"/>
            <a:ext cx="4705166" cy="546730"/>
          </a:xfrm>
          <a:prstGeom prst="lef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 within Hierarchy, but ignore… </a:t>
            </a:r>
          </a:p>
        </p:txBody>
      </p:sp>
      <p:sp>
        <p:nvSpPr>
          <p:cNvPr id="9" name="Arrow: Left 8"/>
          <p:cNvSpPr/>
          <p:nvPr/>
        </p:nvSpPr>
        <p:spPr>
          <a:xfrm>
            <a:off x="5644718" y="4407267"/>
            <a:ext cx="4705166" cy="54673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Discovered related elements for Exploration</a:t>
            </a:r>
          </a:p>
        </p:txBody>
      </p:sp>
      <p:sp>
        <p:nvSpPr>
          <p:cNvPr id="10" name="Arrow: Left 9"/>
          <p:cNvSpPr/>
          <p:nvPr/>
        </p:nvSpPr>
        <p:spPr>
          <a:xfrm>
            <a:off x="5644718" y="5093039"/>
            <a:ext cx="4705166" cy="54673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Discovered page transition for Exploration</a:t>
            </a:r>
          </a:p>
        </p:txBody>
      </p:sp>
      <p:sp>
        <p:nvSpPr>
          <p:cNvPr id="11" name="Arrow: Left 10"/>
          <p:cNvSpPr/>
          <p:nvPr/>
        </p:nvSpPr>
        <p:spPr>
          <a:xfrm>
            <a:off x="5644718" y="5694307"/>
            <a:ext cx="4705166" cy="546730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Discovered Values for Exploration</a:t>
            </a:r>
          </a:p>
        </p:txBody>
      </p:sp>
    </p:spTree>
    <p:extLst>
      <p:ext uri="{BB962C8B-B14F-4D97-AF65-F5344CB8AC3E}">
        <p14:creationId xmlns:p14="http://schemas.microsoft.com/office/powerpoint/2010/main" val="212925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Example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0449521"/>
              </p:ext>
            </p:extLst>
          </p:nvPr>
        </p:nvGraphicFramePr>
        <p:xfrm>
          <a:off x="838200" y="1690688"/>
          <a:ext cx="10515742" cy="33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Worksheet" r:id="rId3" imgW="8953452" imgH="2876522" progId="Excel.Sheet.12">
                  <p:embed/>
                </p:oleObj>
              </mc:Choice>
              <mc:Fallback>
                <p:oleObj name="Worksheet" r:id="rId3" imgW="8953452" imgH="28765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690688"/>
                        <a:ext cx="10515742" cy="33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8890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Hierarchy Example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711480"/>
              </p:ext>
            </p:extLst>
          </p:nvPr>
        </p:nvGraphicFramePr>
        <p:xfrm>
          <a:off x="838199" y="1690688"/>
          <a:ext cx="10515743" cy="33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3" name="Worksheet" r:id="rId3" imgW="8953452" imgH="2876522" progId="Excel.Sheet.12">
                  <p:embed/>
                </p:oleObj>
              </mc:Choice>
              <mc:Fallback>
                <p:oleObj name="Worksheet" r:id="rId3" imgW="8953452" imgH="28765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99" y="1690688"/>
                        <a:ext cx="10515743" cy="33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13111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Generated Test Cases… (Raw Signatures)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516752"/>
              </p:ext>
            </p:extLst>
          </p:nvPr>
        </p:nvGraphicFramePr>
        <p:xfrm>
          <a:off x="2756193" y="1690688"/>
          <a:ext cx="5650960" cy="44172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2" name="Worksheet" r:id="rId3" imgW="4886385" imgH="3819625" progId="Excel.Sheet.12">
                  <p:embed/>
                </p:oleObj>
              </mc:Choice>
              <mc:Fallback>
                <p:oleObj name="Worksheet" r:id="rId3" imgW="4886385" imgH="38196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56193" y="1690688"/>
                        <a:ext cx="5650960" cy="44172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0686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65838" y="198607"/>
            <a:ext cx="3416300" cy="3200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Page Object XML</a:t>
            </a:r>
          </a:p>
        </p:txBody>
      </p:sp>
      <p:sp>
        <p:nvSpPr>
          <p:cNvPr id="3" name="Rectangle 2"/>
          <p:cNvSpPr/>
          <p:nvPr/>
        </p:nvSpPr>
        <p:spPr>
          <a:xfrm>
            <a:off x="6319838" y="757407"/>
            <a:ext cx="2933700" cy="2501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/>
              <a:t>Page</a:t>
            </a:r>
          </a:p>
          <a:p>
            <a:r>
              <a:rPr lang="en-US" sz="1400" dirty="0"/>
              <a:t>URL – “/</a:t>
            </a:r>
            <a:r>
              <a:rPr lang="en-US" sz="1400" dirty="0" err="1"/>
              <a:t>pageurlhere</a:t>
            </a:r>
            <a:r>
              <a:rPr lang="en-US" sz="1400" dirty="0"/>
              <a:t>”</a:t>
            </a:r>
          </a:p>
          <a:p>
            <a:endParaRPr lang="en-US" sz="1400" dirty="0"/>
          </a:p>
          <a:p>
            <a:r>
              <a:rPr lang="en-US" sz="1400" dirty="0"/>
              <a:t>Element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CSS Selector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Default Value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Step Order</a:t>
            </a:r>
          </a:p>
          <a:p>
            <a:endParaRPr lang="en-US" sz="1400" dirty="0"/>
          </a:p>
          <a:p>
            <a:r>
              <a:rPr lang="en-US" sz="1400" dirty="0"/>
              <a:t>Methods 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Arguments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Step Order, Getter / Setter</a:t>
            </a:r>
          </a:p>
          <a:p>
            <a:r>
              <a:rPr lang="en-US" sz="1400" dirty="0"/>
              <a:t>                        </a:t>
            </a:r>
          </a:p>
          <a:p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2903538" y="198607"/>
            <a:ext cx="2082800" cy="56642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Test Instance</a:t>
            </a:r>
          </a:p>
        </p:txBody>
      </p:sp>
      <p:sp>
        <p:nvSpPr>
          <p:cNvPr id="4" name="Arrow: Left 3"/>
          <p:cNvSpPr/>
          <p:nvPr/>
        </p:nvSpPr>
        <p:spPr>
          <a:xfrm>
            <a:off x="3576638" y="1338431"/>
            <a:ext cx="2743200" cy="9207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Load Page Objects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4963" y="1365147"/>
            <a:ext cx="24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Given…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0513" y="3676547"/>
            <a:ext cx="24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When…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9738" y="4717947"/>
            <a:ext cx="2463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/>
              <a:t>Then…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065838" y="3573086"/>
            <a:ext cx="3416300" cy="22897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Diagonal Corners Snipped 16"/>
          <p:cNvSpPr/>
          <p:nvPr/>
        </p:nvSpPr>
        <p:spPr>
          <a:xfrm>
            <a:off x="2903538" y="5862807"/>
            <a:ext cx="2082799" cy="933450"/>
          </a:xfrm>
          <a:prstGeom prst="snip2Diag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TRX </a:t>
            </a:r>
          </a:p>
          <a:p>
            <a:pPr algn="ctr"/>
            <a:r>
              <a:rPr lang="en-US" dirty="0"/>
              <a:t>(</a:t>
            </a:r>
            <a:r>
              <a:rPr lang="en-US" sz="2000" dirty="0"/>
              <a:t>Test Result </a:t>
            </a:r>
            <a:r>
              <a:rPr lang="en-US" dirty="0"/>
              <a:t>XML)</a:t>
            </a:r>
          </a:p>
        </p:txBody>
      </p:sp>
      <p:sp>
        <p:nvSpPr>
          <p:cNvPr id="18" name="Arrow: Right 17"/>
          <p:cNvSpPr/>
          <p:nvPr/>
        </p:nvSpPr>
        <p:spPr>
          <a:xfrm>
            <a:off x="3449638" y="3640307"/>
            <a:ext cx="2870200" cy="939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Evaluate Goals on Element Interaction</a:t>
            </a:r>
          </a:p>
        </p:txBody>
      </p:sp>
      <p:sp>
        <p:nvSpPr>
          <p:cNvPr id="19" name="Rectangle: Rounded Corners 18"/>
          <p:cNvSpPr/>
          <p:nvPr/>
        </p:nvSpPr>
        <p:spPr>
          <a:xfrm>
            <a:off x="6319838" y="3667567"/>
            <a:ext cx="2933700" cy="203331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System Under Test</a:t>
            </a:r>
          </a:p>
        </p:txBody>
      </p:sp>
      <p:sp>
        <p:nvSpPr>
          <p:cNvPr id="20" name="Arrow: Right 19"/>
          <p:cNvSpPr/>
          <p:nvPr/>
        </p:nvSpPr>
        <p:spPr>
          <a:xfrm>
            <a:off x="3449638" y="4681707"/>
            <a:ext cx="2870200" cy="939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Evaulate</a:t>
            </a:r>
            <a:r>
              <a:rPr lang="en-US" dirty="0"/>
              <a:t> Goals on </a:t>
            </a:r>
          </a:p>
          <a:p>
            <a:pPr algn="ctr"/>
            <a:r>
              <a:rPr lang="en-US" dirty="0"/>
              <a:t>Page Transition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146890" y="198607"/>
            <a:ext cx="1827959" cy="32004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Signature Data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561638" y="757407"/>
            <a:ext cx="1030594" cy="25019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A.1.1</a:t>
            </a:r>
          </a:p>
          <a:p>
            <a:pPr algn="ctr"/>
            <a:r>
              <a:rPr lang="en-US" dirty="0"/>
              <a:t>A.2.1</a:t>
            </a:r>
          </a:p>
          <a:p>
            <a:pPr algn="ctr"/>
            <a:r>
              <a:rPr lang="en-US" dirty="0"/>
              <a:t>A.3.1</a:t>
            </a:r>
          </a:p>
          <a:p>
            <a:pPr algn="ctr"/>
            <a:r>
              <a:rPr lang="en-US" dirty="0"/>
              <a:t>A.4.1</a:t>
            </a:r>
          </a:p>
          <a:p>
            <a:pPr algn="ctr"/>
            <a:r>
              <a:rPr lang="en-US" dirty="0"/>
              <a:t>A.5.1</a:t>
            </a:r>
          </a:p>
          <a:p>
            <a:pPr algn="ctr"/>
            <a:r>
              <a:rPr lang="en-US" dirty="0"/>
              <a:t>A.6.1</a:t>
            </a:r>
          </a:p>
          <a:p>
            <a:pPr algn="ctr"/>
            <a:r>
              <a:rPr lang="en-US" dirty="0"/>
              <a:t>B.1.1</a:t>
            </a:r>
          </a:p>
          <a:p>
            <a:pPr algn="ctr"/>
            <a:r>
              <a:rPr lang="en-US" dirty="0"/>
              <a:t>B.2.1</a:t>
            </a:r>
          </a:p>
          <a:p>
            <a:endParaRPr lang="en-US" sz="1400" dirty="0"/>
          </a:p>
        </p:txBody>
      </p:sp>
      <p:sp>
        <p:nvSpPr>
          <p:cNvPr id="5" name="Arrow: Left 4"/>
          <p:cNvSpPr/>
          <p:nvPr/>
        </p:nvSpPr>
        <p:spPr>
          <a:xfrm>
            <a:off x="9180693" y="1456863"/>
            <a:ext cx="1432386" cy="58600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7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4656"/>
            <a:ext cx="12192000" cy="702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060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That’s great… but…where’s the value?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Exploratory bot needs to have “Goals”</a:t>
            </a:r>
          </a:p>
          <a:p>
            <a:pPr lvl="2"/>
            <a:r>
              <a:rPr lang="en-US" dirty="0"/>
              <a:t>Reaching a specific page</a:t>
            </a:r>
          </a:p>
          <a:p>
            <a:pPr lvl="2"/>
            <a:r>
              <a:rPr lang="en-US" dirty="0"/>
              <a:t>Asserting a value meets a criteria check</a:t>
            </a:r>
          </a:p>
          <a:p>
            <a:pPr lvl="2"/>
            <a:r>
              <a:rPr lang="en-US" dirty="0"/>
              <a:t>Asserting a value fails a criteria check</a:t>
            </a:r>
          </a:p>
          <a:p>
            <a:pPr lvl="2"/>
            <a:r>
              <a:rPr lang="en-US" dirty="0"/>
              <a:t>Timeouts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“Passing” and “Failing” aren’t really the goals… </a:t>
            </a:r>
          </a:p>
          <a:p>
            <a:pPr lvl="2"/>
            <a:r>
              <a:rPr lang="en-US" dirty="0"/>
              <a:t>“What happened when I did “X”?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Check for Goal conditions on…</a:t>
            </a:r>
          </a:p>
          <a:p>
            <a:pPr lvl="2"/>
            <a:r>
              <a:rPr lang="en-US" dirty="0"/>
              <a:t>Before and after every Element operation</a:t>
            </a:r>
          </a:p>
          <a:p>
            <a:pPr lvl="2"/>
            <a:r>
              <a:rPr lang="en-US" dirty="0"/>
              <a:t>Every page transition</a:t>
            </a:r>
          </a:p>
        </p:txBody>
      </p:sp>
    </p:spTree>
    <p:extLst>
      <p:ext uri="{BB962C8B-B14F-4D97-AF65-F5344CB8AC3E}">
        <p14:creationId xmlns:p14="http://schemas.microsoft.com/office/powerpoint/2010/main" val="4078169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Up 4"/>
          <p:cNvSpPr/>
          <p:nvPr/>
        </p:nvSpPr>
        <p:spPr>
          <a:xfrm>
            <a:off x="5752729" y="2939142"/>
            <a:ext cx="1216241" cy="236082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Up 5"/>
          <p:cNvSpPr/>
          <p:nvPr/>
        </p:nvSpPr>
        <p:spPr>
          <a:xfrm>
            <a:off x="9793549" y="2939143"/>
            <a:ext cx="1216241" cy="2360825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90944" y="5480903"/>
            <a:ext cx="9365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Compare the element value provided at one point, asserts as equal to the confirmation value.</a:t>
            </a:r>
          </a:p>
        </p:txBody>
      </p:sp>
    </p:spTree>
    <p:extLst>
      <p:ext uri="{BB962C8B-B14F-4D97-AF65-F5344CB8AC3E}">
        <p14:creationId xmlns:p14="http://schemas.microsoft.com/office/powerpoint/2010/main" val="2343805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Arrow: Up 5"/>
          <p:cNvSpPr/>
          <p:nvPr/>
        </p:nvSpPr>
        <p:spPr>
          <a:xfrm>
            <a:off x="10903257" y="4697897"/>
            <a:ext cx="1216241" cy="64806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890944" y="5480903"/>
            <a:ext cx="9365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Goal: Assert that a specific page is reached... Or Not reached.</a:t>
            </a:r>
          </a:p>
        </p:txBody>
      </p:sp>
      <p:sp>
        <p:nvSpPr>
          <p:cNvPr id="8" name="Arrow: Up 7"/>
          <p:cNvSpPr/>
          <p:nvPr/>
        </p:nvSpPr>
        <p:spPr>
          <a:xfrm>
            <a:off x="9830539" y="2861828"/>
            <a:ext cx="1216241" cy="648069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397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Be Discovered?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performance metrics differing by state flows.</a:t>
            </a:r>
          </a:p>
          <a:p>
            <a:r>
              <a:rPr lang="en-US" dirty="0"/>
              <a:t>Data combinations affecting expected results.</a:t>
            </a:r>
          </a:p>
          <a:p>
            <a:r>
              <a:rPr lang="en-US" dirty="0"/>
              <a:t>Failure pages appearing unexpectedly.</a:t>
            </a:r>
          </a:p>
          <a:p>
            <a:r>
              <a:rPr lang="en-US" dirty="0"/>
              <a:t>Orphaned Elements.</a:t>
            </a:r>
          </a:p>
          <a:p>
            <a:r>
              <a:rPr lang="en-US" dirty="0"/>
              <a:t>Missing tests, redundant tests.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0635661"/>
              </p:ext>
            </p:extLst>
          </p:nvPr>
        </p:nvGraphicFramePr>
        <p:xfrm>
          <a:off x="6601968" y="2724912"/>
          <a:ext cx="5590032" cy="47850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49133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 descr="http://www.industrytap.com/wp-content/uploads/2013/06/1361856429_Gold-Bars-in-Fort-Kn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0315"/>
            <a:ext cx="12192000" cy="7961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8482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Actually Influences Our Outcome…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0002716"/>
              </p:ext>
            </p:extLst>
          </p:nvPr>
        </p:nvGraphicFramePr>
        <p:xfrm>
          <a:off x="838199" y="1690688"/>
          <a:ext cx="10515743" cy="3378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8" name="Worksheet" r:id="rId3" imgW="8953452" imgH="2876522" progId="Excel.Sheet.12">
                  <p:embed/>
                </p:oleObj>
              </mc:Choice>
              <mc:Fallback>
                <p:oleObj name="Worksheet" r:id="rId3" imgW="8953452" imgH="2876522" progId="Excel.Shee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99" y="1690688"/>
                        <a:ext cx="10515743" cy="3378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64336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Actually Influenced Our Outcomes…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223496"/>
              </p:ext>
            </p:extLst>
          </p:nvPr>
        </p:nvGraphicFramePr>
        <p:xfrm>
          <a:off x="838199" y="1690688"/>
          <a:ext cx="10509985" cy="337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22" name="Worksheet" r:id="rId3" imgW="8953452" imgH="2876522" progId="Excel.Sheet.12">
                  <p:embed/>
                </p:oleObj>
              </mc:Choice>
              <mc:Fallback>
                <p:oleObj name="Worksheet" r:id="rId3" imgW="8953452" imgH="28765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199" y="1690688"/>
                        <a:ext cx="10509985" cy="3376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3652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“Valuable” tests… (Exploratory Signatures)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0863014"/>
              </p:ext>
            </p:extLst>
          </p:nvPr>
        </p:nvGraphicFramePr>
        <p:xfrm>
          <a:off x="2344738" y="2762250"/>
          <a:ext cx="6957483" cy="109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2" name="Worksheet" r:id="rId3" imgW="4886385" imgH="771525" progId="Excel.Sheet.12">
                  <p:embed/>
                </p:oleObj>
              </mc:Choice>
              <mc:Fallback>
                <p:oleObj name="Worksheet" r:id="rId3" imgW="4886385" imgH="77152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4738" y="2762250"/>
                        <a:ext cx="6957483" cy="109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44750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step further…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would happen if you applied signature analysis within your existing / primary test suite? </a:t>
            </a:r>
          </a:p>
          <a:p>
            <a:endParaRPr lang="en-US" dirty="0"/>
          </a:p>
          <a:p>
            <a:r>
              <a:rPr lang="en-US" dirty="0"/>
              <a:t>Or compared it to the exploratory signature results?</a:t>
            </a:r>
          </a:p>
          <a:p>
            <a:endParaRPr lang="en-US" dirty="0"/>
          </a:p>
          <a:p>
            <a:pPr lvl="1"/>
            <a:r>
              <a:rPr lang="en-US" dirty="0"/>
              <a:t>Would it affect the perceived value of your primary tests?</a:t>
            </a:r>
          </a:p>
          <a:p>
            <a:endParaRPr lang="en-US" dirty="0"/>
          </a:p>
          <a:p>
            <a:pPr lvl="1"/>
            <a:r>
              <a:rPr lang="en-US" dirty="0"/>
              <a:t>Would it unveil gaps in your test coverage?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Would it lead to process improvements?</a:t>
            </a:r>
          </a:p>
        </p:txBody>
      </p:sp>
    </p:spTree>
    <p:extLst>
      <p:ext uri="{BB962C8B-B14F-4D97-AF65-F5344CB8AC3E}">
        <p14:creationId xmlns:p14="http://schemas.microsoft.com/office/powerpoint/2010/main" val="402772113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Pain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98777"/>
            <a:ext cx="10515600" cy="4590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Well defined Page Objects that can be modified at Run Time</a:t>
            </a:r>
          </a:p>
          <a:p>
            <a:pPr lvl="1"/>
            <a:r>
              <a:rPr lang="en-US" dirty="0"/>
              <a:t>Look into Microsoft Unity to handle </a:t>
            </a:r>
            <a:r>
              <a:rPr lang="en-US" dirty="0" err="1"/>
              <a:t>PageObject</a:t>
            </a:r>
            <a:r>
              <a:rPr lang="en-US" dirty="0"/>
              <a:t> instantiation</a:t>
            </a:r>
          </a:p>
          <a:p>
            <a:r>
              <a:rPr lang="en-US" dirty="0"/>
              <a:t>Well defined Goals</a:t>
            </a:r>
          </a:p>
          <a:p>
            <a:pPr lvl="1"/>
            <a:r>
              <a:rPr lang="en-US" dirty="0"/>
              <a:t>But keep it simple… Rules based, match the pattern of your hierarchy </a:t>
            </a:r>
          </a:p>
          <a:p>
            <a:pPr lvl="2"/>
            <a:r>
              <a:rPr lang="en-US" dirty="0"/>
              <a:t>Page Object &gt; URL</a:t>
            </a:r>
          </a:p>
          <a:p>
            <a:pPr lvl="2"/>
            <a:r>
              <a:rPr lang="en-US" dirty="0"/>
              <a:t>Page Object &gt; Element&gt; Attribute</a:t>
            </a:r>
          </a:p>
          <a:p>
            <a:r>
              <a:rPr lang="en-US" dirty="0"/>
              <a:t>Infrastructure separate from primary test suite for signature creation, analysis and execution. </a:t>
            </a:r>
          </a:p>
          <a:p>
            <a:r>
              <a:rPr lang="en-US" dirty="0"/>
              <a:t>An ability to flag or associate the Outcomes as “OK” for a particular signature in later runs. </a:t>
            </a:r>
          </a:p>
          <a:p>
            <a:r>
              <a:rPr lang="en-US" dirty="0"/>
              <a:t>An ability to flag specific signatures as skippable</a:t>
            </a:r>
          </a:p>
          <a:p>
            <a:r>
              <a:rPr lang="en-US" dirty="0"/>
              <a:t>An ability to flag specific signature fields as high priority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3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55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1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4770"/>
            <a:ext cx="12192000" cy="44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578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to Analysis…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55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https://media.giphy.com/media/l0HlNIFcDD5EqQeFq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903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0E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43846" y="-1291528"/>
            <a:ext cx="12033248" cy="1485856"/>
          </a:xfrm>
        </p:spPr>
        <p:txBody>
          <a:bodyPr/>
          <a:lstStyle/>
          <a:p>
            <a:endParaRPr lang="en-US"/>
          </a:p>
        </p:txBody>
      </p:sp>
      <p:pic>
        <p:nvPicPr>
          <p:cNvPr id="10242" name="Picture 2" descr="https://assets.bwbx.io/images/users/iqjWHBFdfxIU/iKeD52ljYSlA/v0/-1x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91382"/>
            <a:ext cx="12192000" cy="8135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653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 &lt;-&gt; Server Errors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 the process of collecting Client and Server errors</a:t>
            </a:r>
          </a:p>
          <a:p>
            <a:pPr lvl="1"/>
            <a:r>
              <a:rPr lang="en-US" dirty="0"/>
              <a:t>Including Stack Traces from both systems</a:t>
            </a:r>
          </a:p>
          <a:p>
            <a:pPr lvl="1"/>
            <a:r>
              <a:rPr lang="en-US" dirty="0"/>
              <a:t>Paths to relevant Logs, </a:t>
            </a:r>
            <a:r>
              <a:rPr lang="en-US" dirty="0" err="1"/>
              <a:t>ScreenShots</a:t>
            </a:r>
            <a:r>
              <a:rPr lang="en-US" dirty="0"/>
              <a:t>, other test artifacts</a:t>
            </a:r>
          </a:p>
          <a:p>
            <a:pPr lvl="1"/>
            <a:r>
              <a:rPr lang="en-US" dirty="0"/>
              <a:t>Identifiable information to tie back to the Signature, </a:t>
            </a:r>
          </a:p>
          <a:p>
            <a:pPr lvl="2"/>
            <a:r>
              <a:rPr lang="en-US" dirty="0"/>
              <a:t>or the data used within the signature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3328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Interesting Outcomes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Levenshtein</a:t>
            </a:r>
            <a:r>
              <a:rPr lang="en-US" dirty="0"/>
              <a:t> Distance</a:t>
            </a:r>
          </a:p>
          <a:p>
            <a:pPr lvl="1"/>
            <a:r>
              <a:rPr lang="en-US" dirty="0">
                <a:hlinkClick r:id="rId2"/>
              </a:rPr>
              <a:t>https://www.dotnetperls.com/levenshtein</a:t>
            </a:r>
            <a:endParaRPr lang="en-US" dirty="0"/>
          </a:p>
          <a:p>
            <a:pPr lvl="1"/>
            <a:r>
              <a:rPr lang="en-US" dirty="0"/>
              <a:t>“aunt” vs. “ant”, 1 distance</a:t>
            </a:r>
          </a:p>
          <a:p>
            <a:pPr lvl="1"/>
            <a:r>
              <a:rPr lang="en-US" dirty="0"/>
              <a:t>“Sam” vs. “Samantha”, 5 distance</a:t>
            </a:r>
          </a:p>
          <a:p>
            <a:pPr lvl="1"/>
            <a:r>
              <a:rPr lang="en-US" dirty="0"/>
              <a:t>“Flomax” vs. “</a:t>
            </a:r>
            <a:r>
              <a:rPr lang="en-US" dirty="0" err="1"/>
              <a:t>volmax</a:t>
            </a:r>
            <a:r>
              <a:rPr lang="en-US" dirty="0"/>
              <a:t>”, 3 distance</a:t>
            </a:r>
          </a:p>
          <a:p>
            <a:pPr lvl="1"/>
            <a:endParaRPr lang="en-US" dirty="0"/>
          </a:p>
          <a:p>
            <a:r>
              <a:rPr lang="en-US" dirty="0"/>
              <a:t>Even better, apply </a:t>
            </a:r>
            <a:r>
              <a:rPr lang="en-US" dirty="0" err="1"/>
              <a:t>Levenshtein</a:t>
            </a:r>
            <a:r>
              <a:rPr lang="en-US" dirty="0"/>
              <a:t> Distance as a percentage based comparison:</a:t>
            </a:r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http://stackoverflow.com/questions/2344320/comparing-strings-with-tolerance/3160026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CalculateSimilarity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761498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</a:t>
            </a:r>
            <a:r>
              <a:rPr lang="en-US" dirty="0" err="1"/>
              <a:t>Levenshtein</a:t>
            </a:r>
            <a:r>
              <a:rPr lang="en-US" dirty="0"/>
              <a:t> Distance Accuracy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Remove “Test” information from Error Messaging and Stack Traces string</a:t>
            </a:r>
          </a:p>
          <a:p>
            <a:pPr lvl="1"/>
            <a:r>
              <a:rPr lang="en-US" dirty="0" err="1"/>
              <a:t>NameSpace</a:t>
            </a:r>
            <a:endParaRPr lang="en-US" dirty="0"/>
          </a:p>
          <a:p>
            <a:pPr lvl="1"/>
            <a:r>
              <a:rPr lang="en-US" dirty="0" err="1"/>
              <a:t>TestClass</a:t>
            </a:r>
            <a:r>
              <a:rPr lang="en-US" dirty="0"/>
              <a:t> Name</a:t>
            </a:r>
          </a:p>
          <a:p>
            <a:pPr lvl="1"/>
            <a:r>
              <a:rPr lang="en-US" dirty="0" err="1"/>
              <a:t>TestMethod</a:t>
            </a:r>
            <a:r>
              <a:rPr lang="en-US" dirty="0"/>
              <a:t> Name</a:t>
            </a:r>
          </a:p>
          <a:p>
            <a:pPr lvl="1"/>
            <a:r>
              <a:rPr lang="en-US" dirty="0"/>
              <a:t>User Names, Machine Names</a:t>
            </a:r>
          </a:p>
          <a:p>
            <a:pPr lvl="1"/>
            <a:endParaRPr lang="en-US" dirty="0"/>
          </a:p>
          <a:p>
            <a:r>
              <a:rPr lang="en-US" dirty="0"/>
              <a:t>Apply algorithm to Error Messages and Stack Traces as a percentage tolerance (minimum of 90%) to consolidate similar issues together.</a:t>
            </a:r>
          </a:p>
          <a:p>
            <a:endParaRPr lang="en-US" dirty="0"/>
          </a:p>
          <a:p>
            <a:r>
              <a:rPr lang="en-US" dirty="0"/>
              <a:t>Create efficient data structure to compare distances.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35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/>
          </p:nvPr>
        </p:nvGraphicFramePr>
        <p:xfrm>
          <a:off x="393700" y="592933"/>
          <a:ext cx="11317141" cy="1997866"/>
        </p:xfrm>
        <a:graphic>
          <a:graphicData uri="http://schemas.openxmlformats.org/drawingml/2006/table">
            <a:tbl>
              <a:tblPr/>
              <a:tblGrid>
                <a:gridCol w="795349">
                  <a:extLst>
                    <a:ext uri="{9D8B030D-6E8A-4147-A177-3AD203B41FA5}">
                      <a16:colId xmlns:a16="http://schemas.microsoft.com/office/drawing/2014/main" val="3317424251"/>
                    </a:ext>
                  </a:extLst>
                </a:gridCol>
                <a:gridCol w="7754642">
                  <a:extLst>
                    <a:ext uri="{9D8B030D-6E8A-4147-A177-3AD203B41FA5}">
                      <a16:colId xmlns:a16="http://schemas.microsoft.com/office/drawing/2014/main" val="1511864894"/>
                    </a:ext>
                  </a:extLst>
                </a:gridCol>
                <a:gridCol w="459811">
                  <a:extLst>
                    <a:ext uri="{9D8B030D-6E8A-4147-A177-3AD203B41FA5}">
                      <a16:colId xmlns:a16="http://schemas.microsoft.com/office/drawing/2014/main" val="4268804762"/>
                    </a:ext>
                  </a:extLst>
                </a:gridCol>
                <a:gridCol w="459811">
                  <a:extLst>
                    <a:ext uri="{9D8B030D-6E8A-4147-A177-3AD203B41FA5}">
                      <a16:colId xmlns:a16="http://schemas.microsoft.com/office/drawing/2014/main" val="3424586563"/>
                    </a:ext>
                  </a:extLst>
                </a:gridCol>
                <a:gridCol w="459811">
                  <a:extLst>
                    <a:ext uri="{9D8B030D-6E8A-4147-A177-3AD203B41FA5}">
                      <a16:colId xmlns:a16="http://schemas.microsoft.com/office/drawing/2014/main" val="2544585841"/>
                    </a:ext>
                  </a:extLst>
                </a:gridCol>
                <a:gridCol w="459811">
                  <a:extLst>
                    <a:ext uri="{9D8B030D-6E8A-4147-A177-3AD203B41FA5}">
                      <a16:colId xmlns:a16="http://schemas.microsoft.com/office/drawing/2014/main" val="1070427672"/>
                    </a:ext>
                  </a:extLst>
                </a:gridCol>
                <a:gridCol w="463953">
                  <a:extLst>
                    <a:ext uri="{9D8B030D-6E8A-4147-A177-3AD203B41FA5}">
                      <a16:colId xmlns:a16="http://schemas.microsoft.com/office/drawing/2014/main" val="3705049870"/>
                    </a:ext>
                  </a:extLst>
                </a:gridCol>
                <a:gridCol w="463953">
                  <a:extLst>
                    <a:ext uri="{9D8B030D-6E8A-4147-A177-3AD203B41FA5}">
                      <a16:colId xmlns:a16="http://schemas.microsoft.com/office/drawing/2014/main" val="1093668563"/>
                    </a:ext>
                  </a:extLst>
                </a:gridCol>
              </a:tblGrid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ID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 Message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 Distances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687116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35593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553368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Actual:&lt;Not Found&gt;. Invalid status code returned: 404.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383058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746519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Page Timeout Exceeded. Script stalled on "http://testenvironment.com/StreetInformation"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041391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33435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804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7872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6561470"/>
              </p:ext>
            </p:extLst>
          </p:nvPr>
        </p:nvGraphicFramePr>
        <p:xfrm>
          <a:off x="393700" y="592933"/>
          <a:ext cx="11317141" cy="1997866"/>
        </p:xfrm>
        <a:graphic>
          <a:graphicData uri="http://schemas.openxmlformats.org/drawingml/2006/table">
            <a:tbl>
              <a:tblPr/>
              <a:tblGrid>
                <a:gridCol w="795349">
                  <a:extLst>
                    <a:ext uri="{9D8B030D-6E8A-4147-A177-3AD203B41FA5}">
                      <a16:colId xmlns:a16="http://schemas.microsoft.com/office/drawing/2014/main" val="3317424251"/>
                    </a:ext>
                  </a:extLst>
                </a:gridCol>
                <a:gridCol w="7754642">
                  <a:extLst>
                    <a:ext uri="{9D8B030D-6E8A-4147-A177-3AD203B41FA5}">
                      <a16:colId xmlns:a16="http://schemas.microsoft.com/office/drawing/2014/main" val="1511864894"/>
                    </a:ext>
                  </a:extLst>
                </a:gridCol>
                <a:gridCol w="459811">
                  <a:extLst>
                    <a:ext uri="{9D8B030D-6E8A-4147-A177-3AD203B41FA5}">
                      <a16:colId xmlns:a16="http://schemas.microsoft.com/office/drawing/2014/main" val="4268804762"/>
                    </a:ext>
                  </a:extLst>
                </a:gridCol>
                <a:gridCol w="459811">
                  <a:extLst>
                    <a:ext uri="{9D8B030D-6E8A-4147-A177-3AD203B41FA5}">
                      <a16:colId xmlns:a16="http://schemas.microsoft.com/office/drawing/2014/main" val="3424586563"/>
                    </a:ext>
                  </a:extLst>
                </a:gridCol>
                <a:gridCol w="459811">
                  <a:extLst>
                    <a:ext uri="{9D8B030D-6E8A-4147-A177-3AD203B41FA5}">
                      <a16:colId xmlns:a16="http://schemas.microsoft.com/office/drawing/2014/main" val="2544585841"/>
                    </a:ext>
                  </a:extLst>
                </a:gridCol>
                <a:gridCol w="459811">
                  <a:extLst>
                    <a:ext uri="{9D8B030D-6E8A-4147-A177-3AD203B41FA5}">
                      <a16:colId xmlns:a16="http://schemas.microsoft.com/office/drawing/2014/main" val="1070427672"/>
                    </a:ext>
                  </a:extLst>
                </a:gridCol>
                <a:gridCol w="463953">
                  <a:extLst>
                    <a:ext uri="{9D8B030D-6E8A-4147-A177-3AD203B41FA5}">
                      <a16:colId xmlns:a16="http://schemas.microsoft.com/office/drawing/2014/main" val="3705049870"/>
                    </a:ext>
                  </a:extLst>
                </a:gridCol>
                <a:gridCol w="463953">
                  <a:extLst>
                    <a:ext uri="{9D8B030D-6E8A-4147-A177-3AD203B41FA5}">
                      <a16:colId xmlns:a16="http://schemas.microsoft.com/office/drawing/2014/main" val="1093668563"/>
                    </a:ext>
                  </a:extLst>
                </a:gridCol>
              </a:tblGrid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ID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 Message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 Distances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687116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6735593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553368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Actual:&lt;Not Found&gt;. Invalid status code returned: 404.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383058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746519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Page Timeout Exceeded. Script stalled on "http://testenvironment.com/StreetInformation"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041391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233435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804390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5891838"/>
              </p:ext>
            </p:extLst>
          </p:nvPr>
        </p:nvGraphicFramePr>
        <p:xfrm>
          <a:off x="393700" y="3259931"/>
          <a:ext cx="11317124" cy="1997866"/>
        </p:xfrm>
        <a:graphic>
          <a:graphicData uri="http://schemas.openxmlformats.org/drawingml/2006/table">
            <a:tbl>
              <a:tblPr/>
              <a:tblGrid>
                <a:gridCol w="795930">
                  <a:extLst>
                    <a:ext uri="{9D8B030D-6E8A-4147-A177-3AD203B41FA5}">
                      <a16:colId xmlns:a16="http://schemas.microsoft.com/office/drawing/2014/main" val="4122518161"/>
                    </a:ext>
                  </a:extLst>
                </a:gridCol>
                <a:gridCol w="7760312">
                  <a:extLst>
                    <a:ext uri="{9D8B030D-6E8A-4147-A177-3AD203B41FA5}">
                      <a16:colId xmlns:a16="http://schemas.microsoft.com/office/drawing/2014/main" val="3653986535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859776432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289022254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602500731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1541561017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2254398782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3182867730"/>
                    </a:ext>
                  </a:extLst>
                </a:gridCol>
              </a:tblGrid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ID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 Message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 Distances (Pct Similarity)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019611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393733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519143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Actual:&lt;Not Found&gt;. Invalid status code returned: 404.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069656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18802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Page Timeout Exceeded. Script stalled on "http://testenvironment.com/StreetInformation"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270993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55329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655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5019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893406"/>
              </p:ext>
            </p:extLst>
          </p:nvPr>
        </p:nvGraphicFramePr>
        <p:xfrm>
          <a:off x="381000" y="656431"/>
          <a:ext cx="11317124" cy="1997866"/>
        </p:xfrm>
        <a:graphic>
          <a:graphicData uri="http://schemas.openxmlformats.org/drawingml/2006/table">
            <a:tbl>
              <a:tblPr/>
              <a:tblGrid>
                <a:gridCol w="795930">
                  <a:extLst>
                    <a:ext uri="{9D8B030D-6E8A-4147-A177-3AD203B41FA5}">
                      <a16:colId xmlns:a16="http://schemas.microsoft.com/office/drawing/2014/main" val="4122518161"/>
                    </a:ext>
                  </a:extLst>
                </a:gridCol>
                <a:gridCol w="7760312">
                  <a:extLst>
                    <a:ext uri="{9D8B030D-6E8A-4147-A177-3AD203B41FA5}">
                      <a16:colId xmlns:a16="http://schemas.microsoft.com/office/drawing/2014/main" val="3653986535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859776432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289022254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602500731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1541561017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2254398782"/>
                    </a:ext>
                  </a:extLst>
                </a:gridCol>
                <a:gridCol w="460147">
                  <a:extLst>
                    <a:ext uri="{9D8B030D-6E8A-4147-A177-3AD203B41FA5}">
                      <a16:colId xmlns:a16="http://schemas.microsoft.com/office/drawing/2014/main" val="3182867730"/>
                    </a:ext>
                  </a:extLst>
                </a:gridCol>
              </a:tblGrid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Test ID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Error Message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Calculated Distances (Pct Similarity)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BC2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019611"/>
                  </a:ext>
                </a:extLst>
              </a:tr>
              <a:tr h="2605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8393733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519143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Actual:&lt;Not Found&gt;. Invalid status code returned: 404.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89%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7069656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1518802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Page Timeout Exceeded. Script stalled on "http://testenvironment.com/StreetInformation"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270993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355329"/>
                  </a:ext>
                </a:extLst>
              </a:tr>
              <a:tr h="24818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6A6A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655358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49486"/>
              </p:ext>
            </p:extLst>
          </p:nvPr>
        </p:nvGraphicFramePr>
        <p:xfrm>
          <a:off x="381000" y="4115595"/>
          <a:ext cx="11317123" cy="1967705"/>
        </p:xfrm>
        <a:graphic>
          <a:graphicData uri="http://schemas.openxmlformats.org/drawingml/2006/table">
            <a:tbl>
              <a:tblPr/>
              <a:tblGrid>
                <a:gridCol w="10107659">
                  <a:extLst>
                    <a:ext uri="{9D8B030D-6E8A-4147-A177-3AD203B41FA5}">
                      <a16:colId xmlns:a16="http://schemas.microsoft.com/office/drawing/2014/main" val="4199415194"/>
                    </a:ext>
                  </a:extLst>
                </a:gridCol>
                <a:gridCol w="604732">
                  <a:extLst>
                    <a:ext uri="{9D8B030D-6E8A-4147-A177-3AD203B41FA5}">
                      <a16:colId xmlns:a16="http://schemas.microsoft.com/office/drawing/2014/main" val="1218188066"/>
                    </a:ext>
                  </a:extLst>
                </a:gridCol>
                <a:gridCol w="604732">
                  <a:extLst>
                    <a:ext uri="{9D8B030D-6E8A-4147-A177-3AD203B41FA5}">
                      <a16:colId xmlns:a16="http://schemas.microsoft.com/office/drawing/2014/main" val="4023567092"/>
                    </a:ext>
                  </a:extLst>
                </a:gridCol>
              </a:tblGrid>
              <a:tr h="314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Actual:&lt;Bad Request&gt;. Invalid status code returned: 400.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108925"/>
                  </a:ext>
                </a:extLst>
              </a:tr>
              <a:tr h="3143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449462"/>
                  </a:ext>
                </a:extLst>
              </a:tr>
              <a:tr h="396205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3034350"/>
                  </a:ext>
                </a:extLst>
              </a:tr>
              <a:tr h="314300">
                <a:tc>
                  <a:txBody>
                    <a:bodyPr/>
                    <a:lstStyle/>
                    <a:p>
                      <a:pPr algn="l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462592"/>
                  </a:ext>
                </a:extLst>
              </a:tr>
              <a:tr h="314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Assert.AreEqual failed. Expected:&lt;OK&gt;. Actual:&lt;Not Found&gt;. Invalid status code returned: 404.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542747"/>
                  </a:ext>
                </a:extLst>
              </a:tr>
              <a:tr h="314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Page Timeout Exceeded. Script stalled on "http://testenvironment.com/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StreetInformation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"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55556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0192" y="3653930"/>
            <a:ext cx="11778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By applying a 90% threshold, we have successfully filtered the “400” errors from the “404”.</a:t>
            </a:r>
          </a:p>
        </p:txBody>
      </p:sp>
    </p:spTree>
    <p:extLst>
      <p:ext uri="{BB962C8B-B14F-4D97-AF65-F5344CB8AC3E}">
        <p14:creationId xmlns:p14="http://schemas.microsoft.com/office/powerpoint/2010/main" val="272610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283" y="1626218"/>
            <a:ext cx="6436592" cy="316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299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28700" y="609599"/>
            <a:ext cx="10515600" cy="5891561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PPT available at </a:t>
            </a:r>
            <a:r>
              <a:rPr lang="en-US" sz="2400" dirty="0">
                <a:hlinkClick r:id="rId2"/>
              </a:rPr>
              <a:t>http://tinyurl.com/MattCodeMash2017</a:t>
            </a:r>
            <a:endParaRPr lang="en-US" sz="2400" dirty="0"/>
          </a:p>
          <a:p>
            <a:endParaRPr lang="en-US" dirty="0"/>
          </a:p>
          <a:p>
            <a:r>
              <a:rPr lang="en-US" dirty="0"/>
              <a:t>Twitter: @</a:t>
            </a:r>
            <a:r>
              <a:rPr lang="en-US" dirty="0" err="1"/>
              <a:t>mattperrin</a:t>
            </a:r>
            <a:endParaRPr lang="en-US" dirty="0"/>
          </a:p>
          <a:p>
            <a:endParaRPr lang="en-US" dirty="0"/>
          </a:p>
          <a:p>
            <a:r>
              <a:rPr lang="en-US" dirty="0"/>
              <a:t>Looking to be challenged? </a:t>
            </a:r>
          </a:p>
          <a:p>
            <a:pPr lvl="1"/>
            <a:r>
              <a:rPr lang="en-US" dirty="0"/>
              <a:t>Jobs.progressive.com</a:t>
            </a:r>
          </a:p>
          <a:p>
            <a:pPr lvl="1"/>
            <a:r>
              <a:rPr lang="en-US" dirty="0"/>
              <a:t>Come get some swag!</a:t>
            </a:r>
          </a:p>
          <a:p>
            <a:pPr lvl="1"/>
            <a:endParaRPr lang="en-US" dirty="0"/>
          </a:p>
          <a:p>
            <a:r>
              <a:rPr lang="en-US" dirty="0"/>
              <a:t>Global Game Jam </a:t>
            </a:r>
          </a:p>
          <a:p>
            <a:pPr lvl="1"/>
            <a:r>
              <a:rPr lang="en-US" dirty="0"/>
              <a:t>globalgamejam.org</a:t>
            </a:r>
          </a:p>
          <a:p>
            <a:pPr lvl="1"/>
            <a:r>
              <a:rPr lang="en-US" dirty="0"/>
              <a:t>Worldwide Video Game Hackathon on January 20</a:t>
            </a:r>
            <a:r>
              <a:rPr lang="en-US" baseline="30000" dirty="0"/>
              <a:t>th</a:t>
            </a:r>
            <a:r>
              <a:rPr lang="en-US" dirty="0"/>
              <a:t> – 22</a:t>
            </a:r>
            <a:r>
              <a:rPr lang="en-US" baseline="30000" dirty="0"/>
              <a:t>nd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Don’t forget your surveys in the Event XD app. </a:t>
            </a:r>
          </a:p>
          <a:p>
            <a:endParaRPr lang="en-US" dirty="0"/>
          </a:p>
          <a:p>
            <a:r>
              <a:rPr lang="en-US" dirty="0"/>
              <a:t>Any questions?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79771" y="163323"/>
            <a:ext cx="781345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Thank you! And have a great Code Mash!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2400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F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580" y="0"/>
            <a:ext cx="7705725" cy="6858000"/>
          </a:xfrm>
        </p:spPr>
      </p:pic>
    </p:spTree>
    <p:extLst>
      <p:ext uri="{BB962C8B-B14F-4D97-AF65-F5344CB8AC3E}">
        <p14:creationId xmlns:p14="http://schemas.microsoft.com/office/powerpoint/2010/main" val="4233261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04" b="1561"/>
          <a:stretch/>
        </p:blipFill>
        <p:spPr>
          <a:xfrm>
            <a:off x="1009650" y="0"/>
            <a:ext cx="10172700" cy="687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442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2603</TotalTime>
  <Words>2152</Words>
  <Application>Microsoft Office PowerPoint</Application>
  <PresentationFormat>Widescreen</PresentationFormat>
  <Paragraphs>528</Paragraphs>
  <Slides>70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Worksheet</vt:lpstr>
      <vt:lpstr>Unconventional  Automation</vt:lpstr>
      <vt:lpstr>PowerPoint Presentation</vt:lpstr>
      <vt:lpstr>Hello!</vt:lpstr>
      <vt:lpstr>Session Goals – Concepts &amp;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System Under Test</vt:lpstr>
      <vt:lpstr>The System Under Test</vt:lpstr>
      <vt:lpstr>The System Under Test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Numbers,  Because They Help Us Make Informed Decisions… </vt:lpstr>
      <vt:lpstr>Numbers,  Because They Help Us Make Informed Decisions… </vt:lpstr>
      <vt:lpstr>The unquantifiable…</vt:lpstr>
      <vt:lpstr>PowerPoint Presentation</vt:lpstr>
      <vt:lpstr>PowerPoint Presentation</vt:lpstr>
      <vt:lpstr>PowerPoint Presentation</vt:lpstr>
      <vt:lpstr>PowerPoint Presentation</vt:lpstr>
      <vt:lpstr>But what about the Passed tests…?</vt:lpstr>
      <vt:lpstr>PowerPoint Presentation</vt:lpstr>
      <vt:lpstr>Concept… Two “Bots”, Working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Assumptions</vt:lpstr>
      <vt:lpstr>Discovered elements…</vt:lpstr>
      <vt:lpstr>Hierarchy Example</vt:lpstr>
      <vt:lpstr>Hierarchy Example</vt:lpstr>
      <vt:lpstr>Generated Test Cases… (Raw Signatures)</vt:lpstr>
      <vt:lpstr>PowerPoint Presentation</vt:lpstr>
      <vt:lpstr>That’s great… but…where’s the value?</vt:lpstr>
      <vt:lpstr>PowerPoint Presentation</vt:lpstr>
      <vt:lpstr>PowerPoint Presentation</vt:lpstr>
      <vt:lpstr>What Can Be Discovered?</vt:lpstr>
      <vt:lpstr>PowerPoint Presentation</vt:lpstr>
      <vt:lpstr>What Actually Influences Our Outcome…</vt:lpstr>
      <vt:lpstr>What Actually Influenced Our Outcomes…</vt:lpstr>
      <vt:lpstr>“Valuable” tests… (Exploratory Signatures)</vt:lpstr>
      <vt:lpstr>One step further… </vt:lpstr>
      <vt:lpstr>Potential Pain Points</vt:lpstr>
      <vt:lpstr>PowerPoint Presentation</vt:lpstr>
      <vt:lpstr>On to Analysis… </vt:lpstr>
      <vt:lpstr>PowerPoint Presentation</vt:lpstr>
      <vt:lpstr>PowerPoint Presentation</vt:lpstr>
      <vt:lpstr>Client &lt;-&gt; Server Errors</vt:lpstr>
      <vt:lpstr>Finding Interesting Outcomes</vt:lpstr>
      <vt:lpstr>Improving Levenshtein Distance Accuracy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Unconventional Automation</dc:title>
  <dc:creator>Matt Perrin</dc:creator>
  <cp:lastModifiedBy>Matt Perrin</cp:lastModifiedBy>
  <cp:revision>249</cp:revision>
  <dcterms:created xsi:type="dcterms:W3CDTF">2017-01-06T03:59:36Z</dcterms:created>
  <dcterms:modified xsi:type="dcterms:W3CDTF">2017-01-12T16:34:16Z</dcterms:modified>
</cp:coreProperties>
</file>